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2"/>
  </p:notesMasterIdLst>
  <p:handoutMasterIdLst>
    <p:handoutMasterId r:id="rId23"/>
  </p:handoutMasterIdLst>
  <p:sldIdLst>
    <p:sldId id="547" r:id="rId2"/>
    <p:sldId id="550" r:id="rId3"/>
    <p:sldId id="852" r:id="rId4"/>
    <p:sldId id="871" r:id="rId5"/>
    <p:sldId id="873" r:id="rId6"/>
    <p:sldId id="872" r:id="rId7"/>
    <p:sldId id="875" r:id="rId8"/>
    <p:sldId id="876" r:id="rId9"/>
    <p:sldId id="877" r:id="rId10"/>
    <p:sldId id="878" r:id="rId11"/>
    <p:sldId id="879" r:id="rId12"/>
    <p:sldId id="880" r:id="rId13"/>
    <p:sldId id="881" r:id="rId14"/>
    <p:sldId id="883" r:id="rId15"/>
    <p:sldId id="884" r:id="rId16"/>
    <p:sldId id="882" r:id="rId17"/>
    <p:sldId id="562" r:id="rId18"/>
    <p:sldId id="554" r:id="rId19"/>
    <p:sldId id="552" r:id="rId20"/>
    <p:sldId id="553" r:id="rId2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5" autoAdjust="0"/>
    <p:restoredTop sz="94660"/>
  </p:normalViewPr>
  <p:slideViewPr>
    <p:cSldViewPr>
      <p:cViewPr varScale="1">
        <p:scale>
          <a:sx n="85" d="100"/>
          <a:sy n="85" d="100"/>
        </p:scale>
        <p:origin x="45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Introduction to linked lists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Introduction</a:t>
            </a:r>
            <a:br>
              <a:rPr lang="en-CA" dirty="0"/>
            </a:br>
            <a:r>
              <a:rPr lang="en-CA" dirty="0"/>
              <a:t>to linked lists</a:t>
            </a:r>
            <a:endParaRPr lang="en-CA" dirty="0">
              <a:latin typeface="Consolas" panose="020B0609020204030204" pitchFamily="49" charset="0"/>
              <a:cs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841C2EF2-F1CA-446C-B33C-68F29D994F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191"/>
    </mc:Choice>
    <mc:Fallback>
      <p:transition spd="slow" advTm="1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Without coding, let’s see what we’d like to do:</a:t>
            </a:r>
          </a:p>
          <a:p>
            <a:pPr lvl="1"/>
            <a:r>
              <a:rPr lang="en-US" dirty="0"/>
              <a:t>To add 6.3, we</a:t>
            </a:r>
          </a:p>
          <a:p>
            <a:pPr lvl="2"/>
            <a:r>
              <a:rPr lang="en-US" dirty="0"/>
              <a:t>Find an unused node</a:t>
            </a:r>
          </a:p>
          <a:p>
            <a:pPr lvl="2"/>
            <a:r>
              <a:rPr lang="en-US" dirty="0"/>
              <a:t>Set the value and its next index to </a:t>
            </a:r>
            <a:r>
              <a:rPr lang="en-US" dirty="0">
                <a:latin typeface="Consolas" panose="020B0609020204030204" pitchFamily="49" charset="0"/>
              </a:rPr>
              <a:t>2</a:t>
            </a:r>
            <a:endParaRPr lang="en-US" dirty="0"/>
          </a:p>
          <a:p>
            <a:pPr lvl="2"/>
            <a:r>
              <a:rPr lang="en-US" dirty="0"/>
              <a:t>Remember that index</a:t>
            </a:r>
          </a:p>
        </p:txBody>
      </p:sp>
      <p:graphicFrame>
        <p:nvGraphicFramePr>
          <p:cNvPr id="4" name="Table 3"/>
          <p:cNvGraphicFramePr>
            <a:graphicFrameLocks noGrp="1"/>
          </p:cNvGraphicFramePr>
          <p:nvPr>
            <p:extLst>
              <p:ext uri="{D42A27DB-BD31-4B8C-83A1-F6EECF244321}">
                <p14:modId xmlns:p14="http://schemas.microsoft.com/office/powerpoint/2010/main" val="528079108"/>
              </p:ext>
            </p:extLst>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9.1</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5</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extLst>
              <p:ext uri="{D42A27DB-BD31-4B8C-83A1-F6EECF244321}">
                <p14:modId xmlns:p14="http://schemas.microsoft.com/office/powerpoint/2010/main" val="3488131295"/>
              </p:ext>
            </p:extLst>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5" name="Rectangle: Rounded Corners 4">
            <a:extLst>
              <a:ext uri="{FF2B5EF4-FFF2-40B4-BE49-F238E27FC236}">
                <a16:creationId xmlns:a16="http://schemas.microsoft.com/office/drawing/2014/main" id="{B6BB142E-89F1-4DAD-ACE0-2CAE8E590EE5}"/>
              </a:ext>
            </a:extLst>
          </p:cNvPr>
          <p:cNvSpPr/>
          <p:nvPr/>
        </p:nvSpPr>
        <p:spPr>
          <a:xfrm>
            <a:off x="6349622" y="3993704"/>
            <a:ext cx="792088" cy="12354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A6030BB-5D90-4D01-8C6E-49798BDF472C}"/>
              </a:ext>
            </a:extLst>
          </p:cNvPr>
          <p:cNvGraphicFramePr>
            <a:graphicFrameLocks noGrp="1"/>
          </p:cNvGraphicFramePr>
          <p:nvPr>
            <p:extLst>
              <p:ext uri="{D42A27DB-BD31-4B8C-83A1-F6EECF244321}">
                <p14:modId xmlns:p14="http://schemas.microsoft.com/office/powerpoint/2010/main" val="83240840"/>
              </p:ext>
            </p:extLst>
          </p:nvPr>
        </p:nvGraphicFramePr>
        <p:xfrm>
          <a:off x="1779251" y="3570214"/>
          <a:ext cx="626695"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tblGrid>
              <a:tr h="360040">
                <a:tc>
                  <a:txBody>
                    <a:bodyPr/>
                    <a:lstStyle/>
                    <a:p>
                      <a:pPr algn="ctr"/>
                      <a:r>
                        <a:rPr lang="en-CA"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graphicFrame>
        <p:nvGraphicFramePr>
          <p:cNvPr id="17" name="Table 16">
            <a:extLst>
              <a:ext uri="{FF2B5EF4-FFF2-40B4-BE49-F238E27FC236}">
                <a16:creationId xmlns:a16="http://schemas.microsoft.com/office/drawing/2014/main" id="{0E6BBBEF-AE23-4F7D-AD95-2064CC906018}"/>
              </a:ext>
            </a:extLst>
          </p:cNvPr>
          <p:cNvGraphicFramePr>
            <a:graphicFrameLocks noGrp="1"/>
          </p:cNvGraphicFramePr>
          <p:nvPr>
            <p:extLst>
              <p:ext uri="{D42A27DB-BD31-4B8C-83A1-F6EECF244321}">
                <p14:modId xmlns:p14="http://schemas.microsoft.com/office/powerpoint/2010/main" val="2446204998"/>
              </p:ext>
            </p:extLst>
          </p:nvPr>
        </p:nvGraphicFramePr>
        <p:xfrm>
          <a:off x="6390690" y="4369227"/>
          <a:ext cx="712879" cy="7315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2013322064"/>
                    </a:ext>
                  </a:extLst>
                </a:gridCol>
              </a:tblGrid>
              <a:tr h="360040">
                <a:tc>
                  <a:txBody>
                    <a:bodyPr/>
                    <a:lstStyle/>
                    <a:p>
                      <a:pPr algn="ctr"/>
                      <a:r>
                        <a:rPr lang="en-US" dirty="0">
                          <a:solidFill>
                            <a:schemeClr val="tx1"/>
                          </a:solidFill>
                          <a:latin typeface="Consolas" panose="020B0609020204030204" pitchFamily="49" charset="0"/>
                        </a:rPr>
                        <a:t>6.3</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2</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pic>
        <p:nvPicPr>
          <p:cNvPr id="8" name="Audio 7">
            <a:hlinkClick r:id="" action="ppaction://media"/>
            <a:extLst>
              <a:ext uri="{FF2B5EF4-FFF2-40B4-BE49-F238E27FC236}">
                <a16:creationId xmlns:a16="http://schemas.microsoft.com/office/drawing/2014/main" id="{DA361BB5-45F7-4826-9386-2EA1913312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36762904"/>
      </p:ext>
    </p:extLst>
  </p:cSld>
  <p:clrMapOvr>
    <a:masterClrMapping/>
  </p:clrMapOvr>
  <mc:AlternateContent xmlns:mc="http://schemas.openxmlformats.org/markup-compatibility/2006">
    <mc:Choice xmlns:p14="http://schemas.microsoft.com/office/powerpoint/2010/main" Requires="p14">
      <p:transition spd="slow" p14:dur="2000" advTm="38161"/>
    </mc:Choice>
    <mc:Fallback>
      <p:transition spd="slow" advTm="3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We can see why this is called a </a:t>
            </a:r>
            <a:r>
              <a:rPr lang="en-US" i="1" dirty="0"/>
              <a:t>linked list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60699019"/>
              </p:ext>
            </p:extLst>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9.1</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6.2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5</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2</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extLst>
              <p:ext uri="{D42A27DB-BD31-4B8C-83A1-F6EECF244321}">
                <p14:modId xmlns:p14="http://schemas.microsoft.com/office/powerpoint/2010/main" val="1711024985"/>
              </p:ext>
            </p:extLst>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sp>
        <p:nvSpPr>
          <p:cNvPr id="7" name="Arc 6">
            <a:extLst>
              <a:ext uri="{FF2B5EF4-FFF2-40B4-BE49-F238E27FC236}">
                <a16:creationId xmlns:a16="http://schemas.microsoft.com/office/drawing/2014/main" id="{D97CF827-919B-4D0A-AA0F-B7164D79A6CB}"/>
              </a:ext>
            </a:extLst>
          </p:cNvPr>
          <p:cNvSpPr/>
          <p:nvPr/>
        </p:nvSpPr>
        <p:spPr>
          <a:xfrm flipH="1" flipV="1">
            <a:off x="3275856" y="4697896"/>
            <a:ext cx="3456384" cy="884328"/>
          </a:xfrm>
          <a:prstGeom prst="arc">
            <a:avLst>
              <a:gd name="adj1" fmla="val 10788313"/>
              <a:gd name="adj2" fmla="val 59032"/>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9" name="Arc 8">
            <a:extLst>
              <a:ext uri="{FF2B5EF4-FFF2-40B4-BE49-F238E27FC236}">
                <a16:creationId xmlns:a16="http://schemas.microsoft.com/office/drawing/2014/main" id="{CB444194-F9BC-42CA-B718-99BA2B32752B}"/>
              </a:ext>
            </a:extLst>
          </p:cNvPr>
          <p:cNvSpPr/>
          <p:nvPr/>
        </p:nvSpPr>
        <p:spPr>
          <a:xfrm>
            <a:off x="925578" y="3756164"/>
            <a:ext cx="5518630" cy="648558"/>
          </a:xfrm>
          <a:prstGeom prst="arc">
            <a:avLst>
              <a:gd name="adj1" fmla="val 16039248"/>
              <a:gd name="adj2" fmla="val 0"/>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Arc 17">
            <a:extLst>
              <a:ext uri="{FF2B5EF4-FFF2-40B4-BE49-F238E27FC236}">
                <a16:creationId xmlns:a16="http://schemas.microsoft.com/office/drawing/2014/main" id="{137420B8-507B-4080-98DC-4C3A9D9DD2FE}"/>
              </a:ext>
            </a:extLst>
          </p:cNvPr>
          <p:cNvSpPr/>
          <p:nvPr/>
        </p:nvSpPr>
        <p:spPr>
          <a:xfrm flipV="1">
            <a:off x="3347864" y="4822580"/>
            <a:ext cx="1944216" cy="586430"/>
          </a:xfrm>
          <a:prstGeom prst="arc">
            <a:avLst>
              <a:gd name="adj1" fmla="val 10788313"/>
              <a:gd name="adj2" fmla="val 59032"/>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11" name="Audio 10">
            <a:hlinkClick r:id="" action="ppaction://media"/>
            <a:extLst>
              <a:ext uri="{FF2B5EF4-FFF2-40B4-BE49-F238E27FC236}">
                <a16:creationId xmlns:a16="http://schemas.microsoft.com/office/drawing/2014/main" id="{A43A13D8-53BD-4FE9-B43E-57D9694943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53112830"/>
      </p:ext>
    </p:extLst>
  </p:cSld>
  <p:clrMapOvr>
    <a:masterClrMapping/>
  </p:clrMapOvr>
  <mc:AlternateContent xmlns:mc="http://schemas.openxmlformats.org/markup-compatibility/2006">
    <mc:Choice xmlns:p14="http://schemas.microsoft.com/office/powerpoint/2010/main" Requires="p14">
      <p:transition spd="slow" p14:dur="2000" advTm="39795"/>
    </mc:Choice>
    <mc:Fallback>
      <p:transition spd="slow" advTm="3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7" grpId="0" animBg="1"/>
      <p:bldP spid="9"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Could we program a walk through this linked list?</a:t>
            </a:r>
          </a:p>
          <a:p>
            <a:pPr marL="800100" lvl="2" indent="0">
              <a:buNone/>
            </a:pPr>
            <a:r>
              <a:rPr lang="en-US" sz="1600" dirty="0">
                <a:latin typeface="Consolas" panose="020B0609020204030204" pitchFamily="49" charset="0"/>
              </a:rPr>
              <a:t>std::</a:t>
            </a:r>
            <a:r>
              <a:rPr lang="en-US" sz="1600" dirty="0" err="1">
                <a:latin typeface="Consolas" panose="020B0609020204030204" pitchFamily="49" charset="0"/>
              </a:rPr>
              <a:t>size_t</a:t>
            </a:r>
            <a:r>
              <a:rPr lang="en-US" sz="1600" dirty="0">
                <a:latin typeface="Consolas" panose="020B0609020204030204" pitchFamily="49" charset="0"/>
              </a:rPr>
              <a:t> index{ </a:t>
            </a:r>
            <a:r>
              <a:rPr lang="en-US" sz="1600" dirty="0" err="1">
                <a:latin typeface="Consolas" panose="020B0609020204030204" pitchFamily="49" charset="0"/>
              </a:rPr>
              <a:t>list_head</a:t>
            </a: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while ( index != </a:t>
            </a:r>
            <a:r>
              <a:rPr lang="en-US" sz="1600" dirty="0" err="1">
                <a:latin typeface="Consolas" panose="020B0609020204030204" pitchFamily="49" charset="0"/>
              </a:rPr>
              <a:t>list_cap</a:t>
            </a:r>
            <a:r>
              <a:rPr lang="en-US" sz="1600" dirty="0">
                <a:latin typeface="Consolas" panose="020B0609020204030204" pitchFamily="49" charset="0"/>
              </a:rPr>
              <a:t>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a_nodes</a:t>
            </a:r>
            <a:r>
              <a:rPr lang="en-US" sz="1600" dirty="0">
                <a:latin typeface="Consolas" panose="020B0609020204030204" pitchFamily="49" charset="0"/>
              </a:rPr>
              <a:t>[index].value_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index = </a:t>
            </a:r>
            <a:r>
              <a:rPr lang="en-US" sz="1600" dirty="0" err="1">
                <a:latin typeface="Consolas" panose="020B0609020204030204" pitchFamily="49" charset="0"/>
              </a:rPr>
              <a:t>a_nodes</a:t>
            </a:r>
            <a:r>
              <a:rPr lang="en-US" sz="1600" dirty="0">
                <a:latin typeface="Consolas" panose="020B0609020204030204" pitchFamily="49" charset="0"/>
              </a:rPr>
              <a:t>[index].</a:t>
            </a:r>
            <a:r>
              <a:rPr lang="en-US" sz="1600" dirty="0" err="1">
                <a:latin typeface="Consolas" panose="020B0609020204030204" pitchFamily="49" charset="0"/>
              </a:rPr>
              <a:t>next_index</a:t>
            </a:r>
            <a:r>
              <a:rPr lang="en-US" sz="1600" dirty="0">
                <a:latin typeface="Consolas" panose="020B0609020204030204" pitchFamily="49" charset="0"/>
              </a:rPr>
              <a:t>_;</a:t>
            </a:r>
          </a:p>
          <a:p>
            <a:pPr marL="800100" lvl="2" indent="0">
              <a:buNone/>
            </a:pPr>
            <a:r>
              <a:rPr lang="en-US" sz="1600" dirty="0">
                <a:latin typeface="Consolas" panose="020B0609020204030204" pitchFamily="49" charset="0"/>
              </a:rPr>
              <a:t>}</a:t>
            </a:r>
          </a:p>
        </p:txBody>
      </p:sp>
      <p:graphicFrame>
        <p:nvGraphicFramePr>
          <p:cNvPr id="4" name="Table 3"/>
          <p:cNvGraphicFramePr>
            <a:graphicFrameLocks noGrp="1"/>
          </p:cNvGraphicFramePr>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9.1</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6.2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5</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2</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pic>
        <p:nvPicPr>
          <p:cNvPr id="5" name="Audio 4">
            <a:hlinkClick r:id="" action="ppaction://media"/>
            <a:extLst>
              <a:ext uri="{FF2B5EF4-FFF2-40B4-BE49-F238E27FC236}">
                <a16:creationId xmlns:a16="http://schemas.microsoft.com/office/drawing/2014/main" id="{0D2412A4-6283-402A-A295-09671230D27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2864299"/>
      </p:ext>
    </p:extLst>
  </p:cSld>
  <p:clrMapOvr>
    <a:masterClrMapping/>
  </p:clrMapOvr>
  <mc:AlternateContent xmlns:mc="http://schemas.openxmlformats.org/markup-compatibility/2006">
    <mc:Choice xmlns:p14="http://schemas.microsoft.com/office/powerpoint/2010/main" Requires="p14">
      <p:transition spd="slow" p14:dur="2000" advTm="149071"/>
    </mc:Choice>
    <mc:Fallback>
      <p:transition spd="slow" advTm="149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In fact, this could be a for loop:</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for ( std::</a:t>
            </a:r>
            <a:r>
              <a:rPr lang="en-US" sz="1600" dirty="0" err="1">
                <a:latin typeface="Consolas" panose="020B0609020204030204" pitchFamily="49" charset="0"/>
              </a:rPr>
              <a:t>size_t</a:t>
            </a:r>
            <a:r>
              <a:rPr lang="en-US" sz="1600" dirty="0">
                <a:latin typeface="Consolas" panose="020B0609020204030204" pitchFamily="49" charset="0"/>
              </a:rPr>
              <a:t> index{ </a:t>
            </a:r>
            <a:r>
              <a:rPr lang="en-US" sz="1600" dirty="0" err="1">
                <a:latin typeface="Consolas" panose="020B0609020204030204" pitchFamily="49" charset="0"/>
              </a:rPr>
              <a:t>list_head</a:t>
            </a:r>
            <a:r>
              <a:rPr lang="en-US" sz="1600" dirty="0">
                <a:latin typeface="Consolas" panose="020B0609020204030204" pitchFamily="49" charset="0"/>
              </a:rPr>
              <a:t> }; index != </a:t>
            </a:r>
            <a:r>
              <a:rPr lang="en-US" sz="1600" dirty="0" err="1">
                <a:latin typeface="Consolas" panose="020B0609020204030204" pitchFamily="49" charset="0"/>
              </a:rPr>
              <a:t>list_cap</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index = </a:t>
            </a:r>
            <a:r>
              <a:rPr lang="en-US" sz="1600" dirty="0" err="1">
                <a:latin typeface="Consolas" panose="020B0609020204030204" pitchFamily="49" charset="0"/>
              </a:rPr>
              <a:t>a_nodes</a:t>
            </a:r>
            <a:r>
              <a:rPr lang="en-US" sz="1600" dirty="0">
                <a:latin typeface="Consolas" panose="020B0609020204030204" pitchFamily="49" charset="0"/>
              </a:rPr>
              <a:t>[index].</a:t>
            </a:r>
            <a:r>
              <a:rPr lang="en-US" sz="1600" dirty="0" err="1">
                <a:latin typeface="Consolas" panose="020B0609020204030204" pitchFamily="49" charset="0"/>
              </a:rPr>
              <a:t>next_index</a:t>
            </a:r>
            <a:r>
              <a:rPr lang="en-US" sz="1600" dirty="0">
                <a:latin typeface="Consolas" panose="020B0609020204030204" pitchFamily="49" charset="0"/>
              </a:rPr>
              <a:t>_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a_nodes</a:t>
            </a:r>
            <a:r>
              <a:rPr lang="en-US" sz="1600" dirty="0">
                <a:latin typeface="Consolas" panose="020B0609020204030204" pitchFamily="49" charset="0"/>
              </a:rPr>
              <a:t>[index].value_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a:t>
            </a:r>
          </a:p>
        </p:txBody>
      </p:sp>
      <p:graphicFrame>
        <p:nvGraphicFramePr>
          <p:cNvPr id="4" name="Table 3"/>
          <p:cNvGraphicFramePr>
            <a:graphicFrameLocks noGrp="1"/>
          </p:cNvGraphicFramePr>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9.1</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6.2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5</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2</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pic>
        <p:nvPicPr>
          <p:cNvPr id="6" name="Audio 5">
            <a:hlinkClick r:id="" action="ppaction://media"/>
            <a:extLst>
              <a:ext uri="{FF2B5EF4-FFF2-40B4-BE49-F238E27FC236}">
                <a16:creationId xmlns:a16="http://schemas.microsoft.com/office/drawing/2014/main" id="{5E6DE0AD-3F03-40E8-90EE-31457B9113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18611473"/>
      </p:ext>
    </p:extLst>
  </p:cSld>
  <p:clrMapOvr>
    <a:masterClrMapping/>
  </p:clrMapOvr>
  <mc:AlternateContent xmlns:mc="http://schemas.openxmlformats.org/markup-compatibility/2006">
    <mc:Choice xmlns:p14="http://schemas.microsoft.com/office/powerpoint/2010/main" Requires="p14">
      <p:transition spd="slow" p14:dur="2000" advTm="41841"/>
    </mc:Choice>
    <mc:Fallback>
      <p:transition spd="slow" advTm="4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63BD-84E5-4CCC-A561-8DE03600393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57A98E3-6152-4BC8-91DE-FF3FAF7B02C0}"/>
              </a:ext>
            </a:extLst>
          </p:cNvPr>
          <p:cNvSpPr>
            <a:spLocks noGrp="1"/>
          </p:cNvSpPr>
          <p:nvPr>
            <p:ph idx="1"/>
          </p:nvPr>
        </p:nvSpPr>
        <p:spPr/>
        <p:txBody>
          <a:bodyPr/>
          <a:lstStyle/>
          <a:p>
            <a:r>
              <a:rPr lang="en-US" dirty="0"/>
              <a:t>How would you do the following?</a:t>
            </a:r>
          </a:p>
          <a:p>
            <a:pPr lvl="1"/>
            <a:r>
              <a:rPr lang="en-US" dirty="0"/>
              <a:t>Add a node to the end of the linked list, not the start</a:t>
            </a:r>
          </a:p>
          <a:p>
            <a:pPr lvl="1"/>
            <a:r>
              <a:rPr lang="en-US" dirty="0"/>
              <a:t>Remove the first node from the linked list</a:t>
            </a:r>
          </a:p>
          <a:p>
            <a:pPr lvl="2"/>
            <a:r>
              <a:rPr lang="en-US" dirty="0"/>
              <a:t>This assumes there is at least one node in that linked list</a:t>
            </a:r>
          </a:p>
          <a:p>
            <a:pPr lvl="1"/>
            <a:r>
              <a:rPr lang="en-US" dirty="0"/>
              <a:t>Remove the last node from the linked list</a:t>
            </a:r>
          </a:p>
          <a:p>
            <a:pPr lvl="2"/>
            <a:r>
              <a:rPr lang="en-US" dirty="0"/>
              <a:t>What happens if there is only one node in the linked list?</a:t>
            </a:r>
          </a:p>
          <a:p>
            <a:pPr lvl="1"/>
            <a:r>
              <a:rPr lang="en-US" dirty="0"/>
              <a:t>Remove an arbitrary node in the linked list?</a:t>
            </a:r>
          </a:p>
          <a:p>
            <a:pPr lvl="1"/>
            <a:r>
              <a:rPr lang="en-US" dirty="0"/>
              <a:t>What would you do to a removed node to ensure it can be reused?</a:t>
            </a:r>
          </a:p>
        </p:txBody>
      </p:sp>
      <p:pic>
        <p:nvPicPr>
          <p:cNvPr id="6" name="Audio 5">
            <a:hlinkClick r:id="" action="ppaction://media"/>
            <a:extLst>
              <a:ext uri="{FF2B5EF4-FFF2-40B4-BE49-F238E27FC236}">
                <a16:creationId xmlns:a16="http://schemas.microsoft.com/office/drawing/2014/main" id="{FDA3B6D8-6551-4154-9D61-2DA9C57C566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68152230"/>
      </p:ext>
    </p:extLst>
  </p:cSld>
  <p:clrMapOvr>
    <a:masterClrMapping/>
  </p:clrMapOvr>
  <mc:AlternateContent xmlns:mc="http://schemas.openxmlformats.org/markup-compatibility/2006">
    <mc:Choice xmlns:p14="http://schemas.microsoft.com/office/powerpoint/2010/main" Requires="p14">
      <p:transition spd="slow" p14:dur="2000" advTm="85554"/>
    </mc:Choice>
    <mc:Fallback>
      <p:transition spd="slow" advTm="8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a:t>
            </a:r>
          </a:p>
        </p:txBody>
      </p:sp>
      <p:sp>
        <p:nvSpPr>
          <p:cNvPr id="3" name="Content Placeholder 2"/>
          <p:cNvSpPr>
            <a:spLocks noGrp="1"/>
          </p:cNvSpPr>
          <p:nvPr>
            <p:ph idx="1"/>
          </p:nvPr>
        </p:nvSpPr>
        <p:spPr>
          <a:xfrm>
            <a:off x="457200" y="1600200"/>
            <a:ext cx="8075240" cy="4525963"/>
          </a:xfrm>
        </p:spPr>
        <p:txBody>
          <a:bodyPr/>
          <a:lstStyle/>
          <a:p>
            <a:r>
              <a:rPr lang="en-US" dirty="0"/>
              <a:t>What happens if we accidentally execute the following?</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if ( </a:t>
            </a:r>
            <a:r>
              <a:rPr lang="en-US" sz="1600" dirty="0" err="1">
                <a:latin typeface="Consolas" panose="020B0609020204030204" pitchFamily="49" charset="0"/>
              </a:rPr>
              <a:t>list_head</a:t>
            </a:r>
            <a:r>
              <a:rPr lang="en-US" sz="1600" dirty="0">
                <a:latin typeface="Consolas" panose="020B0609020204030204" pitchFamily="49" charset="0"/>
              </a:rPr>
              <a:t> = 0 )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"We are at the array[0]"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a:t>
            </a:r>
          </a:p>
        </p:txBody>
      </p:sp>
      <p:graphicFrame>
        <p:nvGraphicFramePr>
          <p:cNvPr id="4" name="Table 3"/>
          <p:cNvGraphicFramePr>
            <a:graphicFrameLocks noGrp="1"/>
          </p:cNvGraphicFramePr>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9.1</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6.2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5</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2</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graphicFrame>
        <p:nvGraphicFramePr>
          <p:cNvPr id="13" name="Table 12">
            <a:extLst>
              <a:ext uri="{FF2B5EF4-FFF2-40B4-BE49-F238E27FC236}">
                <a16:creationId xmlns:a16="http://schemas.microsoft.com/office/drawing/2014/main" id="{BBD65C07-E9C8-4981-B06A-376D2CE17F0C}"/>
              </a:ext>
            </a:extLst>
          </p:cNvPr>
          <p:cNvGraphicFramePr>
            <a:graphicFrameLocks noGrp="1"/>
          </p:cNvGraphicFramePr>
          <p:nvPr>
            <p:extLst>
              <p:ext uri="{D42A27DB-BD31-4B8C-83A1-F6EECF244321}">
                <p14:modId xmlns:p14="http://schemas.microsoft.com/office/powerpoint/2010/main" val="2773655641"/>
              </p:ext>
            </p:extLst>
          </p:nvPr>
        </p:nvGraphicFramePr>
        <p:xfrm>
          <a:off x="1779251" y="3570214"/>
          <a:ext cx="626695"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tblGrid>
              <a:tr h="360040">
                <a:tc>
                  <a:txBody>
                    <a:bodyPr/>
                    <a:lstStyle/>
                    <a:p>
                      <a:pPr algn="ctr"/>
                      <a:r>
                        <a:rPr lang="en-CA"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pic>
        <p:nvPicPr>
          <p:cNvPr id="11" name="Audio 10">
            <a:hlinkClick r:id="" action="ppaction://media"/>
            <a:extLst>
              <a:ext uri="{FF2B5EF4-FFF2-40B4-BE49-F238E27FC236}">
                <a16:creationId xmlns:a16="http://schemas.microsoft.com/office/drawing/2014/main" id="{AC62C0A9-0D64-446B-9AAC-ECBE11A2C1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4717014"/>
      </p:ext>
    </p:extLst>
  </p:cSld>
  <p:clrMapOvr>
    <a:masterClrMapping/>
  </p:clrMapOvr>
  <mc:AlternateContent xmlns:mc="http://schemas.openxmlformats.org/markup-compatibility/2006">
    <mc:Choice xmlns:p14="http://schemas.microsoft.com/office/powerpoint/2010/main" Requires="p14">
      <p:transition spd="slow" p14:dur="2000" advTm="117597"/>
    </mc:Choice>
    <mc:Fallback>
      <p:transition spd="slow" advTm="117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63BD-84E5-4CCC-A561-8DE036003939}"/>
              </a:ext>
            </a:extLst>
          </p:cNvPr>
          <p:cNvSpPr>
            <a:spLocks noGrp="1"/>
          </p:cNvSpPr>
          <p:nvPr>
            <p:ph type="title"/>
          </p:nvPr>
        </p:nvSpPr>
        <p:spPr/>
        <p:txBody>
          <a:bodyPr/>
          <a:lstStyle/>
          <a:p>
            <a:r>
              <a:rPr lang="en-US" dirty="0"/>
              <a:t>Issue</a:t>
            </a:r>
          </a:p>
        </p:txBody>
      </p:sp>
      <p:sp>
        <p:nvSpPr>
          <p:cNvPr id="3" name="Content Placeholder 2">
            <a:extLst>
              <a:ext uri="{FF2B5EF4-FFF2-40B4-BE49-F238E27FC236}">
                <a16:creationId xmlns:a16="http://schemas.microsoft.com/office/drawing/2014/main" id="{557A98E3-6152-4BC8-91DE-FF3FAF7B02C0}"/>
              </a:ext>
            </a:extLst>
          </p:cNvPr>
          <p:cNvSpPr>
            <a:spLocks noGrp="1"/>
          </p:cNvSpPr>
          <p:nvPr>
            <p:ph idx="1"/>
          </p:nvPr>
        </p:nvSpPr>
        <p:spPr/>
        <p:txBody>
          <a:bodyPr/>
          <a:lstStyle/>
          <a:p>
            <a:r>
              <a:rPr lang="en-US" dirty="0"/>
              <a:t>Once again, we are restricted to the capacity of our array</a:t>
            </a:r>
          </a:p>
          <a:p>
            <a:pPr lvl="1"/>
            <a:r>
              <a:rPr lang="en-US" dirty="0"/>
              <a:t>Would it not be better to get each node from the operating system?</a:t>
            </a:r>
          </a:p>
          <a:p>
            <a:pPr lvl="1"/>
            <a:r>
              <a:rPr lang="en-US" dirty="0"/>
              <a:t>Benefit: as long as there is memory available,</a:t>
            </a:r>
            <a:br>
              <a:rPr lang="en-US" dirty="0"/>
            </a:br>
            <a:r>
              <a:rPr lang="en-US" dirty="0"/>
              <a:t>		we can continue to build our linked list</a:t>
            </a:r>
          </a:p>
          <a:p>
            <a:pPr lvl="1"/>
            <a:r>
              <a:rPr lang="en-US" dirty="0"/>
              <a:t>Drawback: asking for new memory is actually sort-of slow… </a:t>
            </a:r>
            <a:r>
              <a:rPr lang="en-US" dirty="0">
                <a:sym typeface="Wingdings" panose="05000000000000000000" pitchFamily="2" charset="2"/>
              </a:rPr>
              <a:t> </a:t>
            </a:r>
            <a:endParaRPr lang="en-US" dirty="0"/>
          </a:p>
        </p:txBody>
      </p:sp>
      <p:pic>
        <p:nvPicPr>
          <p:cNvPr id="4" name="Audio 3">
            <a:hlinkClick r:id="" action="ppaction://media"/>
            <a:extLst>
              <a:ext uri="{FF2B5EF4-FFF2-40B4-BE49-F238E27FC236}">
                <a16:creationId xmlns:a16="http://schemas.microsoft.com/office/drawing/2014/main" id="{21465674-D346-4154-8AE8-8F4AC3F45C5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2473684"/>
      </p:ext>
    </p:extLst>
  </p:cSld>
  <p:clrMapOvr>
    <a:masterClrMapping/>
  </p:clrMapOvr>
  <mc:AlternateContent xmlns:mc="http://schemas.openxmlformats.org/markup-compatibility/2006">
    <mc:Choice xmlns:p14="http://schemas.microsoft.com/office/powerpoint/2010/main" Requires="p14">
      <p:transition spd="slow" p14:dur="2000" advTm="66737"/>
    </mc:Choice>
    <mc:Fallback>
      <p:transition spd="slow" advTm="6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Understand the idea of a node within a linked list</a:t>
            </a:r>
          </a:p>
          <a:p>
            <a:pPr lvl="1"/>
            <a:r>
              <a:rPr lang="en-CA" dirty="0"/>
              <a:t>Know that it is only necessary to store the first index</a:t>
            </a:r>
          </a:p>
          <a:p>
            <a:pPr lvl="1"/>
            <a:r>
              <a:rPr lang="en-CA" dirty="0"/>
              <a:t>Know that each node stores the index of the next node</a:t>
            </a:r>
            <a:endParaRPr lang="en-CA" dirty="0">
              <a:latin typeface="Consolas" panose="020B0609020204030204" pitchFamily="49" charset="0"/>
              <a:cs typeface="Consolas" panose="020B0609020204030204" pitchFamily="49" charset="0"/>
            </a:endParaRPr>
          </a:p>
          <a:p>
            <a:pPr lvl="1"/>
            <a:r>
              <a:rPr lang="en-US" dirty="0"/>
              <a:t>Understand how you can add additional nodes to this linked list</a:t>
            </a:r>
          </a:p>
          <a:p>
            <a:pPr lvl="1"/>
            <a:r>
              <a:rPr lang="en-US" dirty="0"/>
              <a:t>Have a few questions to work out before your next lecture</a:t>
            </a:r>
          </a:p>
          <a:p>
            <a:pPr lvl="1"/>
            <a:r>
              <a:rPr lang="en-US" dirty="0"/>
              <a:t>Know that there are problems with the current design</a:t>
            </a:r>
            <a:endParaRPr lang="en-CA" dirty="0"/>
          </a:p>
        </p:txBody>
      </p:sp>
      <p:pic>
        <p:nvPicPr>
          <p:cNvPr id="4" name="Audio 3">
            <a:hlinkClick r:id="" action="ppaction://media"/>
            <a:extLst>
              <a:ext uri="{FF2B5EF4-FFF2-40B4-BE49-F238E27FC236}">
                <a16:creationId xmlns:a16="http://schemas.microsoft.com/office/drawing/2014/main" id="{08A3CF87-87A4-409E-8658-45E14F97E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6678"/>
    </mc:Choice>
    <mc:Fallback>
      <p:transition spd="slow" advTm="4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https://en.wikipedia.org/wiki/Node_(computer_science)</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the idea of a linked list</a:t>
            </a:r>
            <a:endParaRPr lang="en-CA" dirty="0">
              <a:latin typeface="Consolas" panose="020B0609020204030204" pitchFamily="49" charset="0"/>
              <a:cs typeface="Consolas" panose="020B0609020204030204" pitchFamily="49" charset="0"/>
            </a:endParaRPr>
          </a:p>
          <a:p>
            <a:pPr lvl="1"/>
            <a:r>
              <a:rPr lang="en-US" dirty="0"/>
              <a:t>Describe a simple variation of a linked list that you can implement</a:t>
            </a:r>
            <a:endParaRPr lang="en-CA" dirty="0"/>
          </a:p>
          <a:p>
            <a:pPr lvl="1"/>
            <a:r>
              <a:rPr lang="en-CA" dirty="0"/>
              <a:t>Add values to this linked list</a:t>
            </a:r>
          </a:p>
          <a:p>
            <a:pPr lvl="1"/>
            <a:r>
              <a:rPr lang="en-CA" dirty="0"/>
              <a:t>Consider some issues and benefits of linked lists</a:t>
            </a:r>
          </a:p>
        </p:txBody>
      </p:sp>
      <p:pic>
        <p:nvPicPr>
          <p:cNvPr id="4" name="Audio 3">
            <a:hlinkClick r:id="" action="ppaction://media"/>
            <a:extLst>
              <a:ext uri="{FF2B5EF4-FFF2-40B4-BE49-F238E27FC236}">
                <a16:creationId xmlns:a16="http://schemas.microsoft.com/office/drawing/2014/main" id="{8F957919-8560-48C3-9F62-5A7134FF4E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9759"/>
    </mc:Choice>
    <mc:Fallback>
      <p:transition spd="slow" advTm="3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Suppose I want to remember some numbers</a:t>
            </a:r>
          </a:p>
          <a:p>
            <a:pPr lvl="1"/>
            <a:r>
              <a:rPr lang="en-US" dirty="0"/>
              <a:t>I could use this class</a:t>
            </a:r>
          </a:p>
        </p:txBody>
      </p:sp>
      <p:pic>
        <p:nvPicPr>
          <p:cNvPr id="7" name="Picture 6" descr="A picture containing drawing, table&#10;&#10;Description automatically generated">
            <a:extLst>
              <a:ext uri="{FF2B5EF4-FFF2-40B4-BE49-F238E27FC236}">
                <a16:creationId xmlns:a16="http://schemas.microsoft.com/office/drawing/2014/main" id="{106C52FC-ABB1-47B6-9F95-73051EEF1CEB}"/>
              </a:ext>
            </a:extLst>
          </p:cNvPr>
          <p:cNvPicPr>
            <a:picLocks noChangeAspect="1"/>
          </p:cNvPicPr>
          <p:nvPr/>
        </p:nvPicPr>
        <p:blipFill>
          <a:blip r:embed="rId5"/>
          <a:stretch>
            <a:fillRect/>
          </a:stretch>
        </p:blipFill>
        <p:spPr>
          <a:xfrm>
            <a:off x="1036840" y="4279571"/>
            <a:ext cx="576073" cy="1476759"/>
          </a:xfrm>
          <a:prstGeom prst="rect">
            <a:avLst/>
          </a:prstGeom>
        </p:spPr>
      </p:pic>
      <p:pic>
        <p:nvPicPr>
          <p:cNvPr id="9" name="Picture 8">
            <a:extLst>
              <a:ext uri="{FF2B5EF4-FFF2-40B4-BE49-F238E27FC236}">
                <a16:creationId xmlns:a16="http://schemas.microsoft.com/office/drawing/2014/main" id="{42BF658B-26F8-46AF-BA9E-891C0B35661E}"/>
              </a:ext>
            </a:extLst>
          </p:cNvPr>
          <p:cNvPicPr>
            <a:picLocks noChangeAspect="1"/>
          </p:cNvPicPr>
          <p:nvPr/>
        </p:nvPicPr>
        <p:blipFill>
          <a:blip r:embed="rId6"/>
          <a:srcRect/>
          <a:stretch/>
        </p:blipFill>
        <p:spPr>
          <a:xfrm>
            <a:off x="1036840" y="3848278"/>
            <a:ext cx="2087884" cy="1908051"/>
          </a:xfrm>
          <a:prstGeom prst="rect">
            <a:avLst/>
          </a:prstGeom>
        </p:spPr>
      </p:pic>
      <p:pic>
        <p:nvPicPr>
          <p:cNvPr id="13" name="Picture 12" descr="Text, icon&#10;&#10;Description automatically generated">
            <a:extLst>
              <a:ext uri="{FF2B5EF4-FFF2-40B4-BE49-F238E27FC236}">
                <a16:creationId xmlns:a16="http://schemas.microsoft.com/office/drawing/2014/main" id="{574B187E-3994-4EE3-96F4-06AFA0186A77}"/>
              </a:ext>
            </a:extLst>
          </p:cNvPr>
          <p:cNvPicPr>
            <a:picLocks noChangeAspect="1"/>
          </p:cNvPicPr>
          <p:nvPr/>
        </p:nvPicPr>
        <p:blipFill>
          <a:blip r:embed="rId7"/>
          <a:stretch>
            <a:fillRect/>
          </a:stretch>
        </p:blipFill>
        <p:spPr>
          <a:xfrm>
            <a:off x="1036840" y="3848197"/>
            <a:ext cx="3221879" cy="1908133"/>
          </a:xfrm>
          <a:prstGeom prst="rect">
            <a:avLst/>
          </a:prstGeom>
        </p:spPr>
      </p:pic>
      <p:pic>
        <p:nvPicPr>
          <p:cNvPr id="11" name="Picture 10" descr="Text&#10;&#10;Description automatically generated">
            <a:extLst>
              <a:ext uri="{FF2B5EF4-FFF2-40B4-BE49-F238E27FC236}">
                <a16:creationId xmlns:a16="http://schemas.microsoft.com/office/drawing/2014/main" id="{2ED23C49-E6C2-4BE5-8910-2FDF3A21309A}"/>
              </a:ext>
            </a:extLst>
          </p:cNvPr>
          <p:cNvPicPr>
            <a:picLocks noChangeAspect="1"/>
          </p:cNvPicPr>
          <p:nvPr/>
        </p:nvPicPr>
        <p:blipFill>
          <a:blip r:embed="rId8"/>
          <a:stretch>
            <a:fillRect/>
          </a:stretch>
        </p:blipFill>
        <p:spPr>
          <a:xfrm>
            <a:off x="1036840" y="3848197"/>
            <a:ext cx="4247397" cy="1908052"/>
          </a:xfrm>
          <a:prstGeom prst="rect">
            <a:avLst/>
          </a:prstGeom>
        </p:spPr>
      </p:pic>
      <p:sp>
        <p:nvSpPr>
          <p:cNvPr id="14" name="Rectangle 13">
            <a:extLst>
              <a:ext uri="{FF2B5EF4-FFF2-40B4-BE49-F238E27FC236}">
                <a16:creationId xmlns:a16="http://schemas.microsoft.com/office/drawing/2014/main" id="{05DA57C1-3BC6-494C-A602-915E3D9EBF9A}"/>
              </a:ext>
            </a:extLst>
          </p:cNvPr>
          <p:cNvSpPr/>
          <p:nvPr/>
        </p:nvSpPr>
        <p:spPr>
          <a:xfrm>
            <a:off x="2080782" y="3573016"/>
            <a:ext cx="35713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3C8213-5919-42FE-9AE0-7E2078067EB3}"/>
              </a:ext>
            </a:extLst>
          </p:cNvPr>
          <p:cNvPicPr>
            <a:picLocks noChangeAspect="1"/>
          </p:cNvPicPr>
          <p:nvPr/>
        </p:nvPicPr>
        <p:blipFill>
          <a:blip r:embed="rId9"/>
          <a:srcRect/>
          <a:stretch/>
        </p:blipFill>
        <p:spPr>
          <a:xfrm>
            <a:off x="1090815" y="3968386"/>
            <a:ext cx="6808009" cy="1764870"/>
          </a:xfrm>
          <a:prstGeom prst="rect">
            <a:avLst/>
          </a:prstGeom>
        </p:spPr>
      </p:pic>
      <p:pic>
        <p:nvPicPr>
          <p:cNvPr id="20" name="Audio 19">
            <a:hlinkClick r:id="" action="ppaction://media"/>
            <a:extLst>
              <a:ext uri="{FF2B5EF4-FFF2-40B4-BE49-F238E27FC236}">
                <a16:creationId xmlns:a16="http://schemas.microsoft.com/office/drawing/2014/main" id="{DC948325-E759-4331-9187-32BA183F0B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95058468"/>
      </p:ext>
    </p:extLst>
  </p:cSld>
  <p:clrMapOvr>
    <a:masterClrMapping/>
  </p:clrMapOvr>
  <mc:AlternateContent xmlns:mc="http://schemas.openxmlformats.org/markup-compatibility/2006">
    <mc:Choice xmlns:p14="http://schemas.microsoft.com/office/powerpoint/2010/main" Requires="p14">
      <p:transition spd="slow" p14:dur="2000" advTm="167367"/>
    </mc:Choice>
    <mc:Fallback>
      <p:transition spd="slow" advTm="16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0"/>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Each student is remembering two pieces of information:</a:t>
            </a:r>
          </a:p>
          <a:p>
            <a:pPr lvl="1"/>
            <a:r>
              <a:rPr lang="en-US" dirty="0"/>
              <a:t>A number</a:t>
            </a:r>
          </a:p>
          <a:p>
            <a:pPr lvl="1"/>
            <a:r>
              <a:rPr lang="en-US" dirty="0"/>
              <a:t>The next student</a:t>
            </a:r>
          </a:p>
          <a:p>
            <a:pPr lvl="0"/>
            <a:endParaRPr lang="en-US" dirty="0">
              <a:solidFill>
                <a:prstClr val="black"/>
              </a:solidFill>
            </a:endParaRPr>
          </a:p>
          <a:p>
            <a:pPr lvl="0"/>
            <a:r>
              <a:rPr lang="en-US" dirty="0">
                <a:solidFill>
                  <a:prstClr val="black"/>
                </a:solidFill>
              </a:rPr>
              <a:t>This sound like a class, and we will call this class a </a:t>
            </a:r>
            <a:r>
              <a:rPr lang="en-US" i="1" dirty="0">
                <a:solidFill>
                  <a:prstClr val="black"/>
                </a:solidFill>
              </a:rPr>
              <a:t>node</a:t>
            </a:r>
            <a:r>
              <a:rPr lang="en-US" dirty="0">
                <a:solidFill>
                  <a:prstClr val="black"/>
                </a:solidFill>
              </a:rPr>
              <a:t>:</a:t>
            </a:r>
            <a:endParaRPr lang="en-CA" sz="1600" dirty="0">
              <a:solidFill>
                <a:prstClr val="black"/>
              </a:solidFill>
              <a:latin typeface="Consolas" panose="020B0609020204030204" pitchFamily="49" charset="0"/>
            </a:endParaRPr>
          </a:p>
          <a:p>
            <a:pPr marL="800100" lvl="2" indent="0">
              <a:buNone/>
            </a:pPr>
            <a:r>
              <a:rPr lang="en-CA" dirty="0">
                <a:solidFill>
                  <a:prstClr val="black"/>
                </a:solidFill>
                <a:latin typeface="Consolas" panose="020B0609020204030204" pitchFamily="49" charset="0"/>
              </a:rPr>
              <a:t>class Node {</a:t>
            </a:r>
          </a:p>
          <a:p>
            <a:pPr marL="800100" lvl="2" indent="0">
              <a:buNone/>
            </a:pPr>
            <a:r>
              <a:rPr lang="en-CA" dirty="0">
                <a:solidFill>
                  <a:prstClr val="black"/>
                </a:solidFill>
                <a:latin typeface="Consolas" panose="020B0609020204030204" pitchFamily="49" charset="0"/>
              </a:rPr>
              <a:t>    public:</a:t>
            </a:r>
          </a:p>
          <a:p>
            <a:pPr marL="800100" lvl="2" indent="0">
              <a:buNone/>
            </a:pPr>
            <a:r>
              <a:rPr lang="en-CA" dirty="0">
                <a:solidFill>
                  <a:prstClr val="black"/>
                </a:solidFill>
                <a:latin typeface="Consolas" panose="020B0609020204030204" pitchFamily="49" charset="0"/>
              </a:rPr>
              <a:t>        double value_;</a:t>
            </a:r>
          </a:p>
          <a:p>
            <a:pPr marL="800100" lvl="2" indent="0">
              <a:buNone/>
            </a:pPr>
            <a:r>
              <a:rPr lang="en-CA" dirty="0">
                <a:solidFill>
                  <a:prstClr val="black"/>
                </a:solidFill>
                <a:latin typeface="Consolas" panose="020B0609020204030204" pitchFamily="49" charset="0"/>
              </a:rPr>
              <a:t>        ???    next_;</a:t>
            </a:r>
          </a:p>
          <a:p>
            <a:pPr marL="800100" lvl="2" indent="0">
              <a:buNone/>
            </a:pPr>
            <a:r>
              <a:rPr lang="en-CA" dirty="0">
                <a:solidFill>
                  <a:prstClr val="black"/>
                </a:solidFill>
                <a:latin typeface="Consolas" panose="020B0609020204030204" pitchFamily="49" charset="0"/>
              </a:rPr>
              <a:t>};</a:t>
            </a:r>
            <a:endParaRPr lang="en-US" dirty="0">
              <a:solidFill>
                <a:prstClr val="black"/>
              </a:solidFill>
            </a:endParaRPr>
          </a:p>
        </p:txBody>
      </p:sp>
      <p:pic>
        <p:nvPicPr>
          <p:cNvPr id="5" name="Audio 4">
            <a:hlinkClick r:id="" action="ppaction://media"/>
            <a:extLst>
              <a:ext uri="{FF2B5EF4-FFF2-40B4-BE49-F238E27FC236}">
                <a16:creationId xmlns:a16="http://schemas.microsoft.com/office/drawing/2014/main" id="{23ED234D-BE13-49D5-A76D-822978E1BF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7716984"/>
      </p:ext>
    </p:extLst>
  </p:cSld>
  <p:clrMapOvr>
    <a:masterClrMapping/>
  </p:clrMapOvr>
  <mc:AlternateContent xmlns:mc="http://schemas.openxmlformats.org/markup-compatibility/2006">
    <mc:Choice xmlns:p14="http://schemas.microsoft.com/office/powerpoint/2010/main" Requires="p14">
      <p:transition spd="slow" p14:dur="2000" advTm="48327"/>
    </mc:Choice>
    <mc:Fallback>
      <p:transition spd="slow" advTm="4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Let assume we have an array of these nodes,</a:t>
            </a:r>
            <a:br>
              <a:rPr lang="en-US" dirty="0"/>
            </a:br>
            <a:r>
              <a:rPr lang="en-US" dirty="0"/>
              <a:t>	thus, we could identify each node with an </a:t>
            </a:r>
            <a:r>
              <a:rPr lang="en-US" i="1" dirty="0"/>
              <a:t>index</a:t>
            </a:r>
            <a:endParaRPr lang="en-US" dirty="0">
              <a:solidFill>
                <a:prstClr val="black"/>
              </a:solidFill>
            </a:endParaRPr>
          </a:p>
          <a:p>
            <a:pPr marL="800100" lvl="2" indent="0">
              <a:buNone/>
            </a:pPr>
            <a:r>
              <a:rPr lang="en-CA" sz="1550" dirty="0">
                <a:solidFill>
                  <a:prstClr val="black"/>
                </a:solidFill>
                <a:latin typeface="Consolas" panose="020B0609020204030204" pitchFamily="49" charset="0"/>
              </a:rPr>
              <a:t>class Node {</a:t>
            </a:r>
          </a:p>
          <a:p>
            <a:pPr marL="800100" lvl="2" indent="0">
              <a:buNone/>
            </a:pPr>
            <a:r>
              <a:rPr lang="en-CA" sz="1550" dirty="0">
                <a:solidFill>
                  <a:prstClr val="black"/>
                </a:solidFill>
                <a:latin typeface="Consolas" panose="020B0609020204030204" pitchFamily="49" charset="0"/>
              </a:rPr>
              <a:t>    public:</a:t>
            </a:r>
          </a:p>
          <a:p>
            <a:pPr marL="800100" lvl="2" indent="0">
              <a:buNone/>
            </a:pPr>
            <a:r>
              <a:rPr lang="en-CA" sz="1550" dirty="0">
                <a:solidFill>
                  <a:prstClr val="black"/>
                </a:solidFill>
                <a:latin typeface="Consolas" panose="020B0609020204030204" pitchFamily="49" charset="0"/>
              </a:rPr>
              <a:t>        double      value_;</a:t>
            </a:r>
          </a:p>
          <a:p>
            <a:pPr marL="800100" lvl="2" indent="0">
              <a:buNone/>
            </a:pPr>
            <a:r>
              <a:rPr lang="en-CA" sz="1550" dirty="0">
                <a:solidFill>
                  <a:prstClr val="black"/>
                </a:solidFill>
                <a:latin typeface="Consolas" panose="020B0609020204030204" pitchFamily="49" charset="0"/>
              </a:rPr>
              <a:t>        std::</a:t>
            </a:r>
            <a:r>
              <a:rPr lang="en-CA" sz="1550" dirty="0" err="1">
                <a:solidFill>
                  <a:prstClr val="black"/>
                </a:solidFill>
                <a:latin typeface="Consolas" panose="020B0609020204030204" pitchFamily="49" charset="0"/>
              </a:rPr>
              <a:t>size_t</a:t>
            </a:r>
            <a:r>
              <a:rPr lang="en-CA" sz="1550" dirty="0">
                <a:solidFill>
                  <a:prstClr val="black"/>
                </a:solidFill>
                <a:latin typeface="Consolas" panose="020B0609020204030204" pitchFamily="49" charset="0"/>
              </a:rPr>
              <a:t> </a:t>
            </a:r>
            <a:r>
              <a:rPr lang="en-CA" sz="1550" dirty="0" err="1">
                <a:solidFill>
                  <a:prstClr val="black"/>
                </a:solidFill>
                <a:latin typeface="Consolas" panose="020B0609020204030204" pitchFamily="49" charset="0"/>
              </a:rPr>
              <a:t>next_index</a:t>
            </a:r>
            <a:r>
              <a:rPr lang="en-CA" sz="1550" dirty="0">
                <a:solidFill>
                  <a:prstClr val="black"/>
                </a:solidFill>
                <a:latin typeface="Consolas" panose="020B0609020204030204" pitchFamily="49" charset="0"/>
              </a:rPr>
              <a:t>_;</a:t>
            </a:r>
          </a:p>
          <a:p>
            <a:pPr marL="800100" lvl="2" indent="0">
              <a:buNone/>
            </a:pPr>
            <a:r>
              <a:rPr lang="en-CA" sz="1550" dirty="0">
                <a:solidFill>
                  <a:prstClr val="black"/>
                </a:solidFill>
                <a:latin typeface="Consolas" panose="020B0609020204030204" pitchFamily="49" charset="0"/>
              </a:rPr>
              <a:t>};</a:t>
            </a:r>
          </a:p>
          <a:p>
            <a:r>
              <a:rPr lang="en-US" dirty="0"/>
              <a:t>Thus, we could have the nodes as follows:</a:t>
            </a:r>
          </a:p>
          <a:p>
            <a:pPr marL="800100" lvl="2" indent="0">
              <a:buNone/>
            </a:pPr>
            <a:r>
              <a:rPr lang="en-US" sz="1550" dirty="0">
                <a:latin typeface="Consolas" panose="020B0609020204030204" pitchFamily="49" charset="0"/>
              </a:rPr>
              <a:t>std::</a:t>
            </a:r>
            <a:r>
              <a:rPr lang="en-US" sz="1550" dirty="0" err="1">
                <a:latin typeface="Consolas" panose="020B0609020204030204" pitchFamily="49" charset="0"/>
              </a:rPr>
              <a:t>size_t</a:t>
            </a:r>
            <a:r>
              <a:rPr lang="en-US" sz="1550" dirty="0">
                <a:latin typeface="Consolas" panose="020B0609020204030204" pitchFamily="49" charset="0"/>
              </a:rPr>
              <a:t> const </a:t>
            </a:r>
            <a:r>
              <a:rPr lang="en-US" sz="1550" dirty="0" err="1">
                <a:latin typeface="Consolas" panose="020B0609020204030204" pitchFamily="49" charset="0"/>
              </a:rPr>
              <a:t>list_cap</a:t>
            </a:r>
            <a:r>
              <a:rPr lang="en-US" sz="1550" dirty="0">
                <a:latin typeface="Consolas" panose="020B0609020204030204" pitchFamily="49" charset="0"/>
              </a:rPr>
              <a:t>{10};</a:t>
            </a:r>
          </a:p>
          <a:p>
            <a:pPr marL="800100" lvl="2" indent="0">
              <a:buNone/>
            </a:pPr>
            <a:r>
              <a:rPr lang="en-US" sz="1550" dirty="0">
                <a:latin typeface="Consolas" panose="020B0609020204030204" pitchFamily="49" charset="0"/>
              </a:rPr>
              <a:t>Node </a:t>
            </a:r>
            <a:r>
              <a:rPr lang="en-US" sz="1550" dirty="0" err="1">
                <a:latin typeface="Consolas" panose="020B0609020204030204" pitchFamily="49" charset="0"/>
              </a:rPr>
              <a:t>a_nodes</a:t>
            </a:r>
            <a:r>
              <a:rPr lang="en-US" sz="1550" dirty="0">
                <a:latin typeface="Consolas" panose="020B0609020204030204" pitchFamily="49" charset="0"/>
              </a:rPr>
              <a:t>[</a:t>
            </a:r>
            <a:r>
              <a:rPr lang="en-US" sz="1550" dirty="0" err="1">
                <a:latin typeface="Consolas" panose="020B0609020204030204" pitchFamily="49" charset="0"/>
              </a:rPr>
              <a:t>list_cap</a:t>
            </a:r>
            <a:r>
              <a:rPr lang="en-US" sz="1550" dirty="0">
                <a:latin typeface="Consolas" panose="020B0609020204030204" pitchFamily="49" charset="0"/>
              </a:rPr>
              <a:t>]{};</a:t>
            </a:r>
          </a:p>
          <a:p>
            <a:pPr marL="800100" lvl="2" indent="0">
              <a:buNone/>
            </a:pPr>
            <a:endParaRPr lang="en-US" sz="1550" dirty="0">
              <a:latin typeface="Consolas" panose="020B0609020204030204" pitchFamily="49" charset="0"/>
            </a:endParaRPr>
          </a:p>
          <a:p>
            <a:pPr marL="800100" lvl="2" indent="0">
              <a:buNone/>
            </a:pPr>
            <a:r>
              <a:rPr lang="en-US" sz="1550" dirty="0">
                <a:latin typeface="Consolas" panose="020B0609020204030204" pitchFamily="49" charset="0"/>
              </a:rPr>
              <a:t>for ( std::</a:t>
            </a:r>
            <a:r>
              <a:rPr lang="en-US" sz="1550" dirty="0" err="1">
                <a:latin typeface="Consolas" panose="020B0609020204030204" pitchFamily="49" charset="0"/>
              </a:rPr>
              <a:t>size_t</a:t>
            </a:r>
            <a:r>
              <a:rPr lang="en-US" sz="1550" dirty="0">
                <a:latin typeface="Consolas" panose="020B0609020204030204" pitchFamily="49" charset="0"/>
              </a:rPr>
              <a:t> k{0}; k &lt; </a:t>
            </a:r>
            <a:r>
              <a:rPr lang="en-US" sz="1550" dirty="0" err="1">
                <a:latin typeface="Consolas" panose="020B0609020204030204" pitchFamily="49" charset="0"/>
              </a:rPr>
              <a:t>list_cap</a:t>
            </a:r>
            <a:r>
              <a:rPr lang="en-US" sz="1550" dirty="0">
                <a:latin typeface="Consolas" panose="020B0609020204030204" pitchFamily="49" charset="0"/>
              </a:rPr>
              <a:t>; ++k ) {</a:t>
            </a:r>
          </a:p>
          <a:p>
            <a:pPr marL="800100" lvl="2" indent="0">
              <a:buNone/>
            </a:pPr>
            <a:r>
              <a:rPr lang="en-US" sz="1550" dirty="0">
                <a:latin typeface="Consolas" panose="020B0609020204030204" pitchFamily="49" charset="0"/>
              </a:rPr>
              <a:t>    </a:t>
            </a:r>
            <a:r>
              <a:rPr lang="en-US" sz="1550" dirty="0" err="1">
                <a:latin typeface="Consolas" panose="020B0609020204030204" pitchFamily="49" charset="0"/>
              </a:rPr>
              <a:t>a_nodes</a:t>
            </a:r>
            <a:r>
              <a:rPr lang="en-US" sz="1550" dirty="0">
                <a:latin typeface="Consolas" panose="020B0609020204030204" pitchFamily="49" charset="0"/>
              </a:rPr>
              <a:t>[k].next_</a:t>
            </a:r>
            <a:r>
              <a:rPr lang="en-CA" sz="1550" dirty="0">
                <a:solidFill>
                  <a:prstClr val="black"/>
                </a:solidFill>
                <a:latin typeface="Consolas" panose="020B0609020204030204" pitchFamily="49" charset="0"/>
              </a:rPr>
              <a:t>index_</a:t>
            </a:r>
            <a:r>
              <a:rPr lang="en-US" sz="1550" dirty="0">
                <a:latin typeface="Consolas" panose="020B0609020204030204" pitchFamily="49" charset="0"/>
              </a:rPr>
              <a:t> = </a:t>
            </a:r>
            <a:r>
              <a:rPr lang="en-US" sz="1550" dirty="0" err="1">
                <a:latin typeface="Consolas" panose="020B0609020204030204" pitchFamily="49" charset="0"/>
              </a:rPr>
              <a:t>list_cap</a:t>
            </a:r>
            <a:r>
              <a:rPr lang="en-US" sz="1550" dirty="0">
                <a:latin typeface="Consolas" panose="020B0609020204030204" pitchFamily="49" charset="0"/>
              </a:rPr>
              <a:t> + 1;  // indicates not used</a:t>
            </a:r>
          </a:p>
          <a:p>
            <a:pPr marL="800100" lvl="2" indent="0">
              <a:buNone/>
            </a:pPr>
            <a:r>
              <a:rPr lang="en-US" sz="1550" dirty="0">
                <a:latin typeface="Consolas" panose="020B0609020204030204" pitchFamily="49" charset="0"/>
              </a:rPr>
              <a:t>}</a:t>
            </a:r>
          </a:p>
          <a:p>
            <a:r>
              <a:rPr lang="en-US" dirty="0"/>
              <a:t>All the program need do is remember the first index</a:t>
            </a:r>
          </a:p>
          <a:p>
            <a:pPr lvl="1"/>
            <a:r>
              <a:rPr lang="en-US" dirty="0">
                <a:solidFill>
                  <a:prstClr val="black"/>
                </a:solidFill>
              </a:rPr>
              <a:t>The </a:t>
            </a:r>
            <a:r>
              <a:rPr lang="en-US" i="1" dirty="0">
                <a:solidFill>
                  <a:prstClr val="black"/>
                </a:solidFill>
              </a:rPr>
              <a:t>head </a:t>
            </a:r>
            <a:r>
              <a:rPr lang="en-US" dirty="0">
                <a:solidFill>
                  <a:prstClr val="black"/>
                </a:solidFill>
              </a:rPr>
              <a:t>of the linked list</a:t>
            </a:r>
          </a:p>
          <a:p>
            <a:pPr marL="800100" lvl="2" indent="0">
              <a:buNone/>
            </a:pPr>
            <a:r>
              <a:rPr lang="en-US" sz="1550" dirty="0">
                <a:solidFill>
                  <a:prstClr val="black"/>
                </a:solidFill>
                <a:latin typeface="Consolas" panose="020B0609020204030204" pitchFamily="49" charset="0"/>
              </a:rPr>
              <a:t>std::</a:t>
            </a:r>
            <a:r>
              <a:rPr lang="en-US" sz="1550" dirty="0" err="1">
                <a:solidFill>
                  <a:prstClr val="black"/>
                </a:solidFill>
                <a:latin typeface="Consolas" panose="020B0609020204030204" pitchFamily="49" charset="0"/>
              </a:rPr>
              <a:t>size_t</a:t>
            </a:r>
            <a:r>
              <a:rPr lang="en-US" sz="1550" dirty="0">
                <a:solidFill>
                  <a:prstClr val="black"/>
                </a:solidFill>
                <a:latin typeface="Consolas" panose="020B0609020204030204" pitchFamily="49" charset="0"/>
              </a:rPr>
              <a:t> </a:t>
            </a:r>
            <a:r>
              <a:rPr lang="en-US" sz="1550" dirty="0" err="1">
                <a:solidFill>
                  <a:prstClr val="black"/>
                </a:solidFill>
                <a:latin typeface="Consolas" panose="020B0609020204030204" pitchFamily="49" charset="0"/>
              </a:rPr>
              <a:t>list_head</a:t>
            </a:r>
            <a:r>
              <a:rPr lang="en-US" sz="1550" dirty="0">
                <a:solidFill>
                  <a:prstClr val="black"/>
                </a:solidFill>
                <a:latin typeface="Consolas" panose="020B0609020204030204" pitchFamily="49" charset="0"/>
              </a:rPr>
              <a:t>{ </a:t>
            </a:r>
            <a:r>
              <a:rPr lang="en-US" sz="1550" dirty="0" err="1">
                <a:latin typeface="Consolas" panose="020B0609020204030204" pitchFamily="49" charset="0"/>
              </a:rPr>
              <a:t>list_cap</a:t>
            </a:r>
            <a:r>
              <a:rPr lang="en-US" sz="1550" dirty="0">
                <a:solidFill>
                  <a:prstClr val="black"/>
                </a:solidFill>
                <a:latin typeface="Consolas" panose="020B0609020204030204" pitchFamily="49" charset="0"/>
              </a:rPr>
              <a:t> };</a:t>
            </a:r>
            <a:endParaRPr lang="en-US" sz="1550" dirty="0">
              <a:solidFill>
                <a:prstClr val="black"/>
              </a:solidFill>
            </a:endParaRPr>
          </a:p>
          <a:p>
            <a:pPr marL="800100" lvl="2" indent="0">
              <a:buNone/>
            </a:pPr>
            <a:endParaRPr lang="en-US" dirty="0">
              <a:solidFill>
                <a:prstClr val="black"/>
              </a:solidFill>
            </a:endParaRPr>
          </a:p>
        </p:txBody>
      </p:sp>
      <p:pic>
        <p:nvPicPr>
          <p:cNvPr id="14" name="Audio 13">
            <a:hlinkClick r:id="" action="ppaction://media"/>
            <a:extLst>
              <a:ext uri="{FF2B5EF4-FFF2-40B4-BE49-F238E27FC236}">
                <a16:creationId xmlns:a16="http://schemas.microsoft.com/office/drawing/2014/main" id="{09976E61-B5D1-45C6-98D8-C2F90E0FBD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88848842"/>
      </p:ext>
    </p:extLst>
  </p:cSld>
  <p:clrMapOvr>
    <a:masterClrMapping/>
  </p:clrMapOvr>
  <mc:AlternateContent xmlns:mc="http://schemas.openxmlformats.org/markup-compatibility/2006">
    <mc:Choice xmlns:p14="http://schemas.microsoft.com/office/powerpoint/2010/main" Requires="p14">
      <p:transition spd="slow" p14:dur="2000" advTm="132400"/>
    </mc:Choice>
    <mc:Fallback>
      <p:transition spd="slow" advTm="13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Thus, we have:</a:t>
            </a:r>
            <a:endParaRPr lang="en-CA" sz="1600" dirty="0">
              <a:solidFill>
                <a:prstClr val="black"/>
              </a:solidFill>
              <a:latin typeface="Consolas" panose="020B0609020204030204" pitchFamily="49" charset="0"/>
            </a:endParaRPr>
          </a:p>
          <a:p>
            <a:pPr marL="800100" lvl="2" indent="0">
              <a:buNone/>
            </a:pPr>
            <a:r>
              <a:rPr lang="en-CA" dirty="0">
                <a:solidFill>
                  <a:prstClr val="black"/>
                </a:solidFill>
                <a:latin typeface="Consolas" panose="020B0609020204030204" pitchFamily="49" charset="0"/>
              </a:rPr>
              <a:t>int main() {</a:t>
            </a:r>
          </a:p>
          <a:p>
            <a:pPr marL="800100" lvl="2" indent="0">
              <a:buNone/>
            </a:pPr>
            <a:r>
              <a:rPr lang="en-US" sz="1800" dirty="0">
                <a:latin typeface="Consolas" panose="020B0609020204030204" pitchFamily="49" charset="0"/>
              </a:rPr>
              <a:t>    std::</a:t>
            </a:r>
            <a:r>
              <a:rPr lang="en-US" sz="1800" dirty="0" err="1">
                <a:latin typeface="Consolas" panose="020B0609020204030204" pitchFamily="49" charset="0"/>
              </a:rPr>
              <a:t>size_t</a:t>
            </a:r>
            <a:r>
              <a:rPr lang="en-US" sz="1800" dirty="0">
                <a:latin typeface="Consolas" panose="020B0609020204030204" pitchFamily="49" charset="0"/>
              </a:rPr>
              <a:t> const </a:t>
            </a:r>
            <a:r>
              <a:rPr lang="en-US" sz="1800" dirty="0" err="1">
                <a:latin typeface="Consolas" panose="020B0609020204030204" pitchFamily="49" charset="0"/>
              </a:rPr>
              <a:t>list_cap</a:t>
            </a:r>
            <a:r>
              <a:rPr lang="en-US" sz="1800" dirty="0">
                <a:latin typeface="Consolas" panose="020B0609020204030204" pitchFamily="49" charset="0"/>
              </a:rPr>
              <a:t>{10};</a:t>
            </a:r>
          </a:p>
          <a:p>
            <a:pPr marL="800100" lvl="2" indent="0">
              <a:buNone/>
            </a:pPr>
            <a:r>
              <a:rPr lang="en-US" sz="1800" dirty="0">
                <a:latin typeface="Consolas" panose="020B0609020204030204" pitchFamily="49" charset="0"/>
              </a:rPr>
              <a:t>    Node </a:t>
            </a:r>
            <a:r>
              <a:rPr lang="en-US" sz="1800" dirty="0" err="1">
                <a:latin typeface="Consolas" panose="020B0609020204030204" pitchFamily="49" charset="0"/>
              </a:rPr>
              <a:t>a_nodes</a:t>
            </a:r>
            <a:r>
              <a:rPr lang="en-US" sz="1800" dirty="0">
                <a:latin typeface="Consolas" panose="020B0609020204030204" pitchFamily="49" charset="0"/>
              </a:rPr>
              <a:t>[</a:t>
            </a:r>
            <a:r>
              <a:rPr lang="en-US" sz="1800" dirty="0" err="1">
                <a:latin typeface="Consolas" panose="020B0609020204030204" pitchFamily="49" charset="0"/>
              </a:rPr>
              <a:t>list_cap</a:t>
            </a:r>
            <a:r>
              <a:rPr lang="en-US" sz="1800" dirty="0">
                <a:latin typeface="Consolas" panose="020B0609020204030204" pitchFamily="49" charset="0"/>
              </a:rPr>
              <a:t>]{};</a:t>
            </a:r>
          </a:p>
          <a:p>
            <a:pPr marL="800100" lvl="2" indent="0">
              <a:buNone/>
            </a:pPr>
            <a:endParaRPr lang="en-US" sz="1800" dirty="0">
              <a:latin typeface="Consolas" panose="020B0609020204030204" pitchFamily="49" charset="0"/>
            </a:endParaRPr>
          </a:p>
          <a:p>
            <a:pPr marL="800100" lvl="2" indent="0">
              <a:buNone/>
            </a:pPr>
            <a:r>
              <a:rPr lang="en-US" sz="1800" dirty="0">
                <a:latin typeface="Consolas" panose="020B0609020204030204" pitchFamily="49" charset="0"/>
              </a:rPr>
              <a:t>    for ( std::</a:t>
            </a:r>
            <a:r>
              <a:rPr lang="en-US" sz="1800" dirty="0" err="1">
                <a:latin typeface="Consolas" panose="020B0609020204030204" pitchFamily="49" charset="0"/>
              </a:rPr>
              <a:t>size_t</a:t>
            </a:r>
            <a:r>
              <a:rPr lang="en-US" sz="1800" dirty="0">
                <a:latin typeface="Consolas" panose="020B0609020204030204" pitchFamily="49" charset="0"/>
              </a:rPr>
              <a:t> k{0}; k &lt; </a:t>
            </a:r>
            <a:r>
              <a:rPr lang="en-US" sz="1800" dirty="0" err="1">
                <a:latin typeface="Consolas" panose="020B0609020204030204" pitchFamily="49" charset="0"/>
              </a:rPr>
              <a:t>list_cap</a:t>
            </a:r>
            <a:r>
              <a:rPr lang="en-US" sz="1800" dirty="0">
                <a:latin typeface="Consolas" panose="020B0609020204030204" pitchFamily="49" charset="0"/>
              </a:rPr>
              <a:t>; ++k ) {</a:t>
            </a:r>
          </a:p>
          <a:p>
            <a:pPr marL="800100" lvl="2" indent="0">
              <a:buNone/>
            </a:pPr>
            <a:r>
              <a:rPr lang="en-US" sz="1800" dirty="0">
                <a:latin typeface="Consolas" panose="020B0609020204030204" pitchFamily="49" charset="0"/>
              </a:rPr>
              <a:t>        </a:t>
            </a:r>
            <a:r>
              <a:rPr lang="en-US" sz="1800" dirty="0" err="1">
                <a:latin typeface="Consolas" panose="020B0609020204030204" pitchFamily="49" charset="0"/>
              </a:rPr>
              <a:t>a_nodes</a:t>
            </a:r>
            <a:r>
              <a:rPr lang="en-US" sz="1800" dirty="0">
                <a:latin typeface="Consolas" panose="020B0609020204030204" pitchFamily="49" charset="0"/>
              </a:rPr>
              <a:t>[k].next_</a:t>
            </a:r>
            <a:r>
              <a:rPr lang="en-CA" sz="1800" dirty="0">
                <a:solidFill>
                  <a:prstClr val="black"/>
                </a:solidFill>
                <a:latin typeface="Consolas" panose="020B0609020204030204" pitchFamily="49" charset="0"/>
              </a:rPr>
              <a:t>index_</a:t>
            </a:r>
            <a:r>
              <a:rPr lang="en-US" sz="1800" dirty="0">
                <a:latin typeface="Consolas" panose="020B0609020204030204" pitchFamily="49" charset="0"/>
              </a:rPr>
              <a:t> = </a:t>
            </a:r>
            <a:r>
              <a:rPr lang="en-US" sz="1800" dirty="0" err="1">
                <a:latin typeface="Consolas" panose="020B0609020204030204" pitchFamily="49" charset="0"/>
              </a:rPr>
              <a:t>list_cap</a:t>
            </a:r>
            <a:r>
              <a:rPr lang="en-US" sz="1800" dirty="0">
                <a:latin typeface="Consolas" panose="020B0609020204030204" pitchFamily="49" charset="0"/>
              </a:rPr>
              <a:t> + 1; </a:t>
            </a:r>
          </a:p>
          <a:p>
            <a:pPr marL="800100" lvl="2" indent="0">
              <a:buNone/>
            </a:pPr>
            <a:r>
              <a:rPr lang="en-US" sz="1800" dirty="0">
                <a:latin typeface="Consolas" panose="020B0609020204030204" pitchFamily="49" charset="0"/>
              </a:rPr>
              <a:t>    }</a:t>
            </a:r>
          </a:p>
          <a:p>
            <a:pPr marL="800100" lvl="2" indent="0">
              <a:buNone/>
            </a:pPr>
            <a:endParaRPr lang="en-US" sz="1800" dirty="0">
              <a:latin typeface="Consolas" panose="020B0609020204030204" pitchFamily="49" charset="0"/>
            </a:endParaRPr>
          </a:p>
          <a:p>
            <a:pPr marL="800100" lvl="2" indent="0">
              <a:buNone/>
            </a:pPr>
            <a:r>
              <a:rPr lang="en-US" sz="1800" dirty="0">
                <a:solidFill>
                  <a:prstClr val="black"/>
                </a:solidFill>
                <a:latin typeface="Consolas" panose="020B0609020204030204" pitchFamily="49" charset="0"/>
              </a:rPr>
              <a:t>    std::</a:t>
            </a:r>
            <a:r>
              <a:rPr lang="en-US" sz="1800" dirty="0" err="1">
                <a:solidFill>
                  <a:prstClr val="black"/>
                </a:solidFill>
                <a:latin typeface="Consolas" panose="020B0609020204030204" pitchFamily="49" charset="0"/>
              </a:rPr>
              <a:t>size_t</a:t>
            </a:r>
            <a:r>
              <a:rPr lang="en-US" sz="1800" dirty="0">
                <a:solidFill>
                  <a:prstClr val="black"/>
                </a:solidFill>
                <a:latin typeface="Consolas" panose="020B0609020204030204" pitchFamily="49" charset="0"/>
              </a:rPr>
              <a:t> </a:t>
            </a:r>
            <a:r>
              <a:rPr lang="en-US" sz="1800" dirty="0" err="1">
                <a:solidFill>
                  <a:prstClr val="black"/>
                </a:solidFill>
                <a:latin typeface="Consolas" panose="020B0609020204030204" pitchFamily="49" charset="0"/>
              </a:rPr>
              <a:t>list_head</a:t>
            </a:r>
            <a:r>
              <a:rPr lang="en-US" sz="1800" dirty="0">
                <a:solidFill>
                  <a:prstClr val="black"/>
                </a:solidFill>
                <a:latin typeface="Consolas" panose="020B0609020204030204" pitchFamily="49" charset="0"/>
              </a:rPr>
              <a:t>{ </a:t>
            </a:r>
            <a:r>
              <a:rPr lang="en-US" sz="1800" dirty="0" err="1">
                <a:latin typeface="Consolas" panose="020B0609020204030204" pitchFamily="49" charset="0"/>
              </a:rPr>
              <a:t>list_cap</a:t>
            </a:r>
            <a:r>
              <a:rPr lang="en-US" sz="1800" dirty="0">
                <a:solidFill>
                  <a:prstClr val="black"/>
                </a:solidFill>
                <a:latin typeface="Consolas" panose="020B0609020204030204" pitchFamily="49" charset="0"/>
              </a:rPr>
              <a:t> };</a:t>
            </a:r>
          </a:p>
          <a:p>
            <a:pPr marL="800100" lvl="2" indent="0">
              <a:buNone/>
            </a:pPr>
            <a:endParaRPr lang="en-US" dirty="0">
              <a:solidFill>
                <a:prstClr val="black"/>
              </a:solidFill>
              <a:latin typeface="Consolas" panose="020B0609020204030204" pitchFamily="49" charset="0"/>
            </a:endParaRPr>
          </a:p>
          <a:p>
            <a:pPr marL="800100" lvl="2" indent="0">
              <a:buNone/>
            </a:pPr>
            <a:r>
              <a:rPr lang="en-US" sz="1800" dirty="0">
                <a:solidFill>
                  <a:prstClr val="black"/>
                </a:solidFill>
                <a:latin typeface="Consolas" panose="020B0609020204030204" pitchFamily="49" charset="0"/>
              </a:rPr>
              <a:t>    </a:t>
            </a:r>
            <a:r>
              <a:rPr lang="en-US" sz="1800" dirty="0">
                <a:solidFill>
                  <a:srgbClr val="FF0000"/>
                </a:solidFill>
                <a:latin typeface="Consolas" panose="020B0609020204030204" pitchFamily="49" charset="0"/>
              </a:rPr>
              <a:t>// Let us use this linked list</a:t>
            </a:r>
          </a:p>
          <a:p>
            <a:pPr marL="800100" lvl="2" indent="0">
              <a:buNone/>
            </a:pPr>
            <a:endParaRPr lang="en-US" dirty="0">
              <a:solidFill>
                <a:prstClr val="black"/>
              </a:solidFill>
              <a:latin typeface="Consolas" panose="020B0609020204030204" pitchFamily="49" charset="0"/>
            </a:endParaRPr>
          </a:p>
          <a:p>
            <a:pPr marL="800100" lvl="2" indent="0">
              <a:buNone/>
            </a:pPr>
            <a:r>
              <a:rPr lang="en-US" sz="1800" dirty="0">
                <a:solidFill>
                  <a:prstClr val="black"/>
                </a:solidFill>
                <a:latin typeface="Consolas" panose="020B0609020204030204" pitchFamily="49" charset="0"/>
              </a:rPr>
              <a:t>    return 0;</a:t>
            </a:r>
          </a:p>
          <a:p>
            <a:pPr marL="800100" lvl="2" indent="0">
              <a:buNone/>
            </a:pPr>
            <a:r>
              <a:rPr lang="en-US" dirty="0">
                <a:solidFill>
                  <a:prstClr val="black"/>
                </a:solidFill>
                <a:latin typeface="Consolas" panose="020B0609020204030204" pitchFamily="49" charset="0"/>
              </a:rPr>
              <a:t>}</a:t>
            </a:r>
            <a:endParaRPr lang="en-US" sz="1800" dirty="0">
              <a:solidFill>
                <a:prstClr val="black"/>
              </a:solidFill>
            </a:endParaRPr>
          </a:p>
          <a:p>
            <a:pPr marL="800100" lvl="2" indent="0">
              <a:buNone/>
            </a:pPr>
            <a:endParaRPr lang="en-US" dirty="0">
              <a:solidFill>
                <a:prstClr val="black"/>
              </a:solidFill>
            </a:endParaRPr>
          </a:p>
        </p:txBody>
      </p:sp>
      <p:pic>
        <p:nvPicPr>
          <p:cNvPr id="13" name="Audio 12">
            <a:hlinkClick r:id="" action="ppaction://media"/>
            <a:extLst>
              <a:ext uri="{FF2B5EF4-FFF2-40B4-BE49-F238E27FC236}">
                <a16:creationId xmlns:a16="http://schemas.microsoft.com/office/drawing/2014/main" id="{81E08D5B-C540-4C6D-8750-5574A56458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6607860"/>
      </p:ext>
    </p:extLst>
  </p:cSld>
  <p:clrMapOvr>
    <a:masterClrMapping/>
  </p:clrMapOvr>
  <mc:AlternateContent xmlns:mc="http://schemas.openxmlformats.org/markup-compatibility/2006">
    <mc:Choice xmlns:p14="http://schemas.microsoft.com/office/powerpoint/2010/main" Requires="p14">
      <p:transition spd="slow" p14:dur="2000" advTm="961"/>
    </mc:Choice>
    <mc:Fallback>
      <p:transition spd="slow" advTm="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Without coding, let’s see what we’d like to do:</a:t>
            </a:r>
          </a:p>
          <a:p>
            <a:pPr lvl="1"/>
            <a:r>
              <a:rPr lang="en-US" dirty="0"/>
              <a:t>Here is our initial set-up:</a:t>
            </a:r>
          </a:p>
        </p:txBody>
      </p:sp>
      <p:pic>
        <p:nvPicPr>
          <p:cNvPr id="13" name="Audio 12">
            <a:hlinkClick r:id="" action="ppaction://media"/>
            <a:extLst>
              <a:ext uri="{FF2B5EF4-FFF2-40B4-BE49-F238E27FC236}">
                <a16:creationId xmlns:a16="http://schemas.microsoft.com/office/drawing/2014/main" id="{81E08D5B-C540-4C6D-8750-5574A56458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graphicFrame>
        <p:nvGraphicFramePr>
          <p:cNvPr id="5" name="Table 4">
            <a:extLst>
              <a:ext uri="{FF2B5EF4-FFF2-40B4-BE49-F238E27FC236}">
                <a16:creationId xmlns:a16="http://schemas.microsoft.com/office/drawing/2014/main" id="{24AE5FE3-CF27-4D93-8BCF-6ACE35FB5881}"/>
              </a:ext>
            </a:extLst>
          </p:cNvPr>
          <p:cNvGraphicFramePr>
            <a:graphicFrameLocks noGrp="1"/>
          </p:cNvGraphicFramePr>
          <p:nvPr>
            <p:extLst>
              <p:ext uri="{D42A27DB-BD31-4B8C-83A1-F6EECF244321}">
                <p14:modId xmlns:p14="http://schemas.microsoft.com/office/powerpoint/2010/main" val="2315274815"/>
              </p:ext>
            </p:extLst>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9" name="Rectangle 8">
            <a:extLst>
              <a:ext uri="{FF2B5EF4-FFF2-40B4-BE49-F238E27FC236}">
                <a16:creationId xmlns:a16="http://schemas.microsoft.com/office/drawing/2014/main" id="{8C393113-7A4E-41F6-8D1F-10044C82E7FC}"/>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18" name="Rectangle 17">
            <a:extLst>
              <a:ext uri="{FF2B5EF4-FFF2-40B4-BE49-F238E27FC236}">
                <a16:creationId xmlns:a16="http://schemas.microsoft.com/office/drawing/2014/main" id="{B219376B-84B8-45B5-B4D9-A634C369B3A7}"/>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graphicFrame>
        <p:nvGraphicFramePr>
          <p:cNvPr id="20" name="Table 19">
            <a:extLst>
              <a:ext uri="{FF2B5EF4-FFF2-40B4-BE49-F238E27FC236}">
                <a16:creationId xmlns:a16="http://schemas.microsoft.com/office/drawing/2014/main" id="{8709F985-A43D-485A-A5F8-7FAFF3B1778E}"/>
              </a:ext>
            </a:extLst>
          </p:cNvPr>
          <p:cNvGraphicFramePr>
            <a:graphicFrameLocks noGrp="1"/>
          </p:cNvGraphicFramePr>
          <p:nvPr>
            <p:extLst>
              <p:ext uri="{D42A27DB-BD31-4B8C-83A1-F6EECF244321}">
                <p14:modId xmlns:p14="http://schemas.microsoft.com/office/powerpoint/2010/main" val="720547500"/>
              </p:ext>
            </p:extLst>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Tree>
    <p:extLst>
      <p:ext uri="{BB962C8B-B14F-4D97-AF65-F5344CB8AC3E}">
        <p14:creationId xmlns:p14="http://schemas.microsoft.com/office/powerpoint/2010/main" val="418970135"/>
      </p:ext>
    </p:extLst>
  </p:cSld>
  <p:clrMapOvr>
    <a:masterClrMapping/>
  </p:clrMapOvr>
  <mc:AlternateContent xmlns:mc="http://schemas.openxmlformats.org/markup-compatibility/2006">
    <mc:Choice xmlns:p14="http://schemas.microsoft.com/office/powerpoint/2010/main" Requires="p14">
      <p:transition spd="slow" p14:dur="2000" advTm="961"/>
    </mc:Choice>
    <mc:Fallback>
      <p:transition spd="slow" advTm="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Without coding, let’s see what we’d like to do:</a:t>
            </a:r>
          </a:p>
          <a:p>
            <a:pPr lvl="1"/>
            <a:r>
              <a:rPr lang="en-US" dirty="0"/>
              <a:t>To add 4.2, we</a:t>
            </a:r>
          </a:p>
          <a:p>
            <a:pPr lvl="2"/>
            <a:r>
              <a:rPr lang="en-US" dirty="0"/>
              <a:t>Find an unused node</a:t>
            </a:r>
          </a:p>
          <a:p>
            <a:pPr lvl="2"/>
            <a:r>
              <a:rPr lang="en-US" dirty="0"/>
              <a:t>Set the value and its next index to </a:t>
            </a:r>
            <a:r>
              <a:rPr lang="en-US" dirty="0">
                <a:latin typeface="Consolas" panose="020B0609020204030204" pitchFamily="49" charset="0"/>
              </a:rPr>
              <a:t>10</a:t>
            </a:r>
            <a:r>
              <a:rPr lang="en-US" dirty="0"/>
              <a:t> to indicate it is the last node</a:t>
            </a:r>
          </a:p>
          <a:p>
            <a:pPr lvl="2"/>
            <a:r>
              <a:rPr lang="en-US" dirty="0"/>
              <a:t>Remember that index</a:t>
            </a:r>
          </a:p>
        </p:txBody>
      </p:sp>
      <p:graphicFrame>
        <p:nvGraphicFramePr>
          <p:cNvPr id="4" name="Table 3"/>
          <p:cNvGraphicFramePr>
            <a:graphicFrameLocks noGrp="1"/>
          </p:cNvGraphicFramePr>
          <p:nvPr>
            <p:extLst>
              <p:ext uri="{D42A27DB-BD31-4B8C-83A1-F6EECF244321}">
                <p14:modId xmlns:p14="http://schemas.microsoft.com/office/powerpoint/2010/main" val="4098153134"/>
              </p:ext>
            </p:extLst>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extLst>
              <p:ext uri="{D42A27DB-BD31-4B8C-83A1-F6EECF244321}">
                <p14:modId xmlns:p14="http://schemas.microsoft.com/office/powerpoint/2010/main" val="2820360579"/>
              </p:ext>
            </p:extLst>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5" name="Rectangle: Rounded Corners 4">
            <a:extLst>
              <a:ext uri="{FF2B5EF4-FFF2-40B4-BE49-F238E27FC236}">
                <a16:creationId xmlns:a16="http://schemas.microsoft.com/office/drawing/2014/main" id="{B6BB142E-89F1-4DAD-ACE0-2CAE8E590EE5}"/>
              </a:ext>
            </a:extLst>
          </p:cNvPr>
          <p:cNvSpPr/>
          <p:nvPr/>
        </p:nvSpPr>
        <p:spPr>
          <a:xfrm>
            <a:off x="4920751" y="3993704"/>
            <a:ext cx="792088" cy="12354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A6030BB-5D90-4D01-8C6E-49798BDF472C}"/>
              </a:ext>
            </a:extLst>
          </p:cNvPr>
          <p:cNvGraphicFramePr>
            <a:graphicFrameLocks noGrp="1"/>
          </p:cNvGraphicFramePr>
          <p:nvPr>
            <p:extLst>
              <p:ext uri="{D42A27DB-BD31-4B8C-83A1-F6EECF244321}">
                <p14:modId xmlns:p14="http://schemas.microsoft.com/office/powerpoint/2010/main" val="2368906409"/>
              </p:ext>
            </p:extLst>
          </p:nvPr>
        </p:nvGraphicFramePr>
        <p:xfrm>
          <a:off x="1779251" y="3570214"/>
          <a:ext cx="626695"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tblGrid>
              <a:tr h="360040">
                <a:tc>
                  <a:txBody>
                    <a:bodyPr/>
                    <a:lstStyle/>
                    <a:p>
                      <a:pPr algn="ctr"/>
                      <a:r>
                        <a:rPr lang="en-CA"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graphicFrame>
        <p:nvGraphicFramePr>
          <p:cNvPr id="17" name="Table 16">
            <a:extLst>
              <a:ext uri="{FF2B5EF4-FFF2-40B4-BE49-F238E27FC236}">
                <a16:creationId xmlns:a16="http://schemas.microsoft.com/office/drawing/2014/main" id="{0E6BBBEF-AE23-4F7D-AD95-2064CC906018}"/>
              </a:ext>
            </a:extLst>
          </p:cNvPr>
          <p:cNvGraphicFramePr>
            <a:graphicFrameLocks noGrp="1"/>
          </p:cNvGraphicFramePr>
          <p:nvPr>
            <p:extLst>
              <p:ext uri="{D42A27DB-BD31-4B8C-83A1-F6EECF244321}">
                <p14:modId xmlns:p14="http://schemas.microsoft.com/office/powerpoint/2010/main" val="208516099"/>
              </p:ext>
            </p:extLst>
          </p:nvPr>
        </p:nvGraphicFramePr>
        <p:xfrm>
          <a:off x="4968045" y="4369227"/>
          <a:ext cx="712879" cy="7315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2013322064"/>
                    </a:ext>
                  </a:extLst>
                </a:gridCol>
              </a:tblGrid>
              <a:tr h="360040">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pic>
        <p:nvPicPr>
          <p:cNvPr id="11" name="Audio 10">
            <a:hlinkClick r:id="" action="ppaction://media"/>
            <a:extLst>
              <a:ext uri="{FF2B5EF4-FFF2-40B4-BE49-F238E27FC236}">
                <a16:creationId xmlns:a16="http://schemas.microsoft.com/office/drawing/2014/main" id="{8A810A0D-4440-40A5-818D-D10F19238A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spTree>
    <p:custDataLst>
      <p:tags r:id="rId1"/>
    </p:custDataLst>
    <p:extLst>
      <p:ext uri="{BB962C8B-B14F-4D97-AF65-F5344CB8AC3E}">
        <p14:creationId xmlns:p14="http://schemas.microsoft.com/office/powerpoint/2010/main" val="1523973410"/>
      </p:ext>
    </p:extLst>
  </p:cSld>
  <p:clrMapOvr>
    <a:masterClrMapping/>
  </p:clrMapOvr>
  <mc:AlternateContent xmlns:mc="http://schemas.openxmlformats.org/markup-compatibility/2006">
    <mc:Choice xmlns:p14="http://schemas.microsoft.com/office/powerpoint/2010/main" Requires="p14">
      <p:transition spd="slow" p14:dur="2000" advTm="84795"/>
    </mc:Choice>
    <mc:Fallback>
      <p:transition spd="slow" advTm="8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Without coding, let’s see what we’d like to do:</a:t>
            </a:r>
          </a:p>
          <a:p>
            <a:pPr lvl="1"/>
            <a:r>
              <a:rPr lang="en-US" dirty="0"/>
              <a:t>To add 9.1, we</a:t>
            </a:r>
          </a:p>
          <a:p>
            <a:pPr lvl="2"/>
            <a:r>
              <a:rPr lang="en-US" dirty="0"/>
              <a:t>Find an unused node</a:t>
            </a:r>
          </a:p>
          <a:p>
            <a:pPr lvl="2"/>
            <a:r>
              <a:rPr lang="en-US" dirty="0"/>
              <a:t>Set the value and its next index to </a:t>
            </a:r>
            <a:r>
              <a:rPr lang="en-US" dirty="0">
                <a:latin typeface="Consolas" panose="020B0609020204030204" pitchFamily="49" charset="0"/>
              </a:rPr>
              <a:t>5</a:t>
            </a:r>
            <a:endParaRPr lang="en-US" dirty="0"/>
          </a:p>
          <a:p>
            <a:pPr lvl="2"/>
            <a:r>
              <a:rPr lang="en-US" dirty="0"/>
              <a:t>Remember that index</a:t>
            </a:r>
          </a:p>
        </p:txBody>
      </p:sp>
      <p:graphicFrame>
        <p:nvGraphicFramePr>
          <p:cNvPr id="4" name="Table 3"/>
          <p:cNvGraphicFramePr>
            <a:graphicFrameLocks noGrp="1"/>
          </p:cNvGraphicFramePr>
          <p:nvPr>
            <p:extLst>
              <p:ext uri="{D42A27DB-BD31-4B8C-83A1-F6EECF244321}">
                <p14:modId xmlns:p14="http://schemas.microsoft.com/office/powerpoint/2010/main" val="2352349512"/>
              </p:ext>
            </p:extLst>
          </p:nvPr>
        </p:nvGraphicFramePr>
        <p:xfrm>
          <a:off x="1403650" y="4064427"/>
          <a:ext cx="7128790" cy="10363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431665816"/>
                    </a:ext>
                  </a:extLst>
                </a:gridCol>
                <a:gridCol w="712879">
                  <a:extLst>
                    <a:ext uri="{9D8B030D-6E8A-4147-A177-3AD203B41FA5}">
                      <a16:colId xmlns:a16="http://schemas.microsoft.com/office/drawing/2014/main" val="1665411140"/>
                    </a:ext>
                  </a:extLst>
                </a:gridCol>
                <a:gridCol w="712879">
                  <a:extLst>
                    <a:ext uri="{9D8B030D-6E8A-4147-A177-3AD203B41FA5}">
                      <a16:colId xmlns:a16="http://schemas.microsoft.com/office/drawing/2014/main" val="2945787101"/>
                    </a:ext>
                  </a:extLst>
                </a:gridCol>
                <a:gridCol w="712879">
                  <a:extLst>
                    <a:ext uri="{9D8B030D-6E8A-4147-A177-3AD203B41FA5}">
                      <a16:colId xmlns:a16="http://schemas.microsoft.com/office/drawing/2014/main" val="1029967295"/>
                    </a:ext>
                  </a:extLst>
                </a:gridCol>
                <a:gridCol w="712879">
                  <a:extLst>
                    <a:ext uri="{9D8B030D-6E8A-4147-A177-3AD203B41FA5}">
                      <a16:colId xmlns:a16="http://schemas.microsoft.com/office/drawing/2014/main" val="1978734268"/>
                    </a:ext>
                  </a:extLst>
                </a:gridCol>
                <a:gridCol w="712879">
                  <a:extLst>
                    <a:ext uri="{9D8B030D-6E8A-4147-A177-3AD203B41FA5}">
                      <a16:colId xmlns:a16="http://schemas.microsoft.com/office/drawing/2014/main" val="3573710863"/>
                    </a:ext>
                  </a:extLst>
                </a:gridCol>
                <a:gridCol w="712879">
                  <a:extLst>
                    <a:ext uri="{9D8B030D-6E8A-4147-A177-3AD203B41FA5}">
                      <a16:colId xmlns:a16="http://schemas.microsoft.com/office/drawing/2014/main" val="2160468075"/>
                    </a:ext>
                  </a:extLst>
                </a:gridCol>
                <a:gridCol w="712879">
                  <a:extLst>
                    <a:ext uri="{9D8B030D-6E8A-4147-A177-3AD203B41FA5}">
                      <a16:colId xmlns:a16="http://schemas.microsoft.com/office/drawing/2014/main" val="3122445092"/>
                    </a:ext>
                  </a:extLst>
                </a:gridCol>
                <a:gridCol w="712879">
                  <a:extLst>
                    <a:ext uri="{9D8B030D-6E8A-4147-A177-3AD203B41FA5}">
                      <a16:colId xmlns:a16="http://schemas.microsoft.com/office/drawing/2014/main" val="3655865107"/>
                    </a:ext>
                  </a:extLst>
                </a:gridCol>
                <a:gridCol w="712879">
                  <a:extLst>
                    <a:ext uri="{9D8B030D-6E8A-4147-A177-3AD203B41FA5}">
                      <a16:colId xmlns:a16="http://schemas.microsoft.com/office/drawing/2014/main" val="2013322064"/>
                    </a:ext>
                  </a:extLst>
                </a:gridCol>
              </a:tblGrid>
              <a:tr h="144016">
                <a:tc>
                  <a:txBody>
                    <a:bodyPr/>
                    <a:lstStyle/>
                    <a:p>
                      <a:r>
                        <a:rPr lang="en-US" sz="1400" dirty="0">
                          <a:latin typeface="Consolas" panose="020B0609020204030204" pitchFamily="49" charset="0"/>
                        </a:rPr>
                        <a:t>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onsolas" panose="020B0609020204030204" pitchFamily="49" charset="0"/>
                        </a:rPr>
                        <a:t>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72880"/>
                  </a:ext>
                </a:extLst>
              </a:tr>
              <a:tr h="360040">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latin typeface="Consolas" panose="020B0609020204030204" pitchFamily="49" charset="0"/>
                        </a:rPr>
                        <a:t>4.2</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1">
                              <a:lumMod val="75000"/>
                            </a:schemeClr>
                          </a:solidFill>
                          <a:latin typeface="Consolas" panose="020B0609020204030204" pitchFamily="49" charset="0"/>
                        </a:rPr>
                        <a:t>0.0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10</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a:latin typeface="Consolas" panose="020B0609020204030204" pitchFamily="49" charset="0"/>
                        </a:rPr>
                        <a:t>11</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55637D2B-A431-4DFF-90DD-11A881C22B05}"/>
              </a:ext>
            </a:extLst>
          </p:cNvPr>
          <p:cNvGraphicFramePr>
            <a:graphicFrameLocks noGrp="1"/>
          </p:cNvGraphicFramePr>
          <p:nvPr>
            <p:extLst>
              <p:ext uri="{D42A27DB-BD31-4B8C-83A1-F6EECF244321}">
                <p14:modId xmlns:p14="http://schemas.microsoft.com/office/powerpoint/2010/main" val="3406754600"/>
              </p:ext>
            </p:extLst>
          </p:nvPr>
        </p:nvGraphicFramePr>
        <p:xfrm>
          <a:off x="1782513" y="3571499"/>
          <a:ext cx="1971963"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gridCol w="1345268">
                  <a:extLst>
                    <a:ext uri="{9D8B030D-6E8A-4147-A177-3AD203B41FA5}">
                      <a16:colId xmlns:a16="http://schemas.microsoft.com/office/drawing/2014/main" val="1665411140"/>
                    </a:ext>
                  </a:extLst>
                </a:gridCol>
              </a:tblGrid>
              <a:tr h="360040">
                <a:tc>
                  <a:txBody>
                    <a:bodyPr/>
                    <a:lstStyle/>
                    <a:p>
                      <a:pPr algn="ctr"/>
                      <a:r>
                        <a:rPr lang="en-CA" dirty="0">
                          <a:latin typeface="Consolas" panose="020B0609020204030204" pitchFamily="49"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err="1">
                          <a:latin typeface="Consolas" panose="020B0609020204030204" pitchFamily="49" charset="0"/>
                        </a:rPr>
                        <a:t>list_head</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sp>
        <p:nvSpPr>
          <p:cNvPr id="5" name="Rectangle: Rounded Corners 4">
            <a:extLst>
              <a:ext uri="{FF2B5EF4-FFF2-40B4-BE49-F238E27FC236}">
                <a16:creationId xmlns:a16="http://schemas.microsoft.com/office/drawing/2014/main" id="{B6BB142E-89F1-4DAD-ACE0-2CAE8E590EE5}"/>
              </a:ext>
            </a:extLst>
          </p:cNvPr>
          <p:cNvSpPr/>
          <p:nvPr/>
        </p:nvSpPr>
        <p:spPr>
          <a:xfrm>
            <a:off x="2787363" y="3993704"/>
            <a:ext cx="792088" cy="12354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A6030BB-5D90-4D01-8C6E-49798BDF472C}"/>
              </a:ext>
            </a:extLst>
          </p:cNvPr>
          <p:cNvGraphicFramePr>
            <a:graphicFrameLocks noGrp="1"/>
          </p:cNvGraphicFramePr>
          <p:nvPr>
            <p:extLst>
              <p:ext uri="{D42A27DB-BD31-4B8C-83A1-F6EECF244321}">
                <p14:modId xmlns:p14="http://schemas.microsoft.com/office/powerpoint/2010/main" val="1282840486"/>
              </p:ext>
            </p:extLst>
          </p:nvPr>
        </p:nvGraphicFramePr>
        <p:xfrm>
          <a:off x="1779251" y="3570214"/>
          <a:ext cx="626695" cy="365760"/>
        </p:xfrm>
        <a:graphic>
          <a:graphicData uri="http://schemas.openxmlformats.org/drawingml/2006/table">
            <a:tbl>
              <a:tblPr>
                <a:tableStyleId>{2D5ABB26-0587-4C30-8999-92F81FD0307C}</a:tableStyleId>
              </a:tblPr>
              <a:tblGrid>
                <a:gridCol w="626695">
                  <a:extLst>
                    <a:ext uri="{9D8B030D-6E8A-4147-A177-3AD203B41FA5}">
                      <a16:colId xmlns:a16="http://schemas.microsoft.com/office/drawing/2014/main" val="431665816"/>
                    </a:ext>
                  </a:extLst>
                </a:gridCol>
              </a:tblGrid>
              <a:tr h="360040">
                <a:tc>
                  <a:txBody>
                    <a:bodyPr/>
                    <a:lstStyle/>
                    <a:p>
                      <a:pPr algn="ctr"/>
                      <a:r>
                        <a:rPr lang="en-CA"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graphicFrame>
        <p:nvGraphicFramePr>
          <p:cNvPr id="17" name="Table 16">
            <a:extLst>
              <a:ext uri="{FF2B5EF4-FFF2-40B4-BE49-F238E27FC236}">
                <a16:creationId xmlns:a16="http://schemas.microsoft.com/office/drawing/2014/main" id="{0E6BBBEF-AE23-4F7D-AD95-2064CC906018}"/>
              </a:ext>
            </a:extLst>
          </p:cNvPr>
          <p:cNvGraphicFramePr>
            <a:graphicFrameLocks noGrp="1"/>
          </p:cNvGraphicFramePr>
          <p:nvPr>
            <p:extLst>
              <p:ext uri="{D42A27DB-BD31-4B8C-83A1-F6EECF244321}">
                <p14:modId xmlns:p14="http://schemas.microsoft.com/office/powerpoint/2010/main" val="3186391381"/>
              </p:ext>
            </p:extLst>
          </p:nvPr>
        </p:nvGraphicFramePr>
        <p:xfrm>
          <a:off x="2832519" y="4369227"/>
          <a:ext cx="712879" cy="731520"/>
        </p:xfrm>
        <a:graphic>
          <a:graphicData uri="http://schemas.openxmlformats.org/drawingml/2006/table">
            <a:tbl>
              <a:tblPr>
                <a:tableStyleId>{2D5ABB26-0587-4C30-8999-92F81FD0307C}</a:tableStyleId>
              </a:tblPr>
              <a:tblGrid>
                <a:gridCol w="712879">
                  <a:extLst>
                    <a:ext uri="{9D8B030D-6E8A-4147-A177-3AD203B41FA5}">
                      <a16:colId xmlns:a16="http://schemas.microsoft.com/office/drawing/2014/main" val="2013322064"/>
                    </a:ext>
                  </a:extLst>
                </a:gridCol>
              </a:tblGrid>
              <a:tr h="360040">
                <a:tc>
                  <a:txBody>
                    <a:bodyPr/>
                    <a:lstStyle/>
                    <a:p>
                      <a:pPr algn="ctr"/>
                      <a:r>
                        <a:rPr lang="en-US" dirty="0">
                          <a:solidFill>
                            <a:schemeClr val="tx1"/>
                          </a:solidFill>
                          <a:latin typeface="Consolas" panose="020B0609020204030204" pitchFamily="49" charset="0"/>
                        </a:rPr>
                        <a:t>9.1</a:t>
                      </a:r>
                      <a:endParaRPr lang="en-CA" dirty="0">
                        <a:solidFill>
                          <a:schemeClr val="tx1"/>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1516693"/>
                  </a:ext>
                </a:extLst>
              </a:tr>
              <a:tr h="360040">
                <a:tc>
                  <a:txBody>
                    <a:bodyPr/>
                    <a:lstStyle/>
                    <a:p>
                      <a:pPr algn="ctr"/>
                      <a:r>
                        <a:rPr lang="en-CA" dirty="0">
                          <a:latin typeface="Consolas" panose="020B0609020204030204" pitchFamily="49" charset="0"/>
                        </a:rPr>
                        <a:t>5</a:t>
                      </a:r>
                      <a:endParaRPr lang="en-CA"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sp>
        <p:nvSpPr>
          <p:cNvPr id="19" name="Rectangle 18">
            <a:extLst>
              <a:ext uri="{FF2B5EF4-FFF2-40B4-BE49-F238E27FC236}">
                <a16:creationId xmlns:a16="http://schemas.microsoft.com/office/drawing/2014/main" id="{CB290F19-53B4-4EA7-88BB-37192478B1A0}"/>
              </a:ext>
            </a:extLst>
          </p:cNvPr>
          <p:cNvSpPr/>
          <p:nvPr/>
        </p:nvSpPr>
        <p:spPr>
          <a:xfrm>
            <a:off x="539552" y="4404722"/>
            <a:ext cx="857927" cy="338554"/>
          </a:xfrm>
          <a:prstGeom prst="rect">
            <a:avLst/>
          </a:prstGeom>
        </p:spPr>
        <p:txBody>
          <a:bodyPr wrap="none">
            <a:spAutoFit/>
          </a:bodyPr>
          <a:lstStyle/>
          <a:p>
            <a:r>
              <a:rPr lang="en-CA" sz="1600" dirty="0">
                <a:latin typeface="Consolas" panose="020B0609020204030204" pitchFamily="49" charset="0"/>
                <a:cs typeface="Consolas" panose="020B0609020204030204" pitchFamily="49" charset="0"/>
              </a:rPr>
              <a:t>value_</a:t>
            </a:r>
            <a:endParaRPr lang="en-CA" sz="1600" dirty="0"/>
          </a:p>
        </p:txBody>
      </p:sp>
      <p:sp>
        <p:nvSpPr>
          <p:cNvPr id="21" name="Rectangle 20">
            <a:extLst>
              <a:ext uri="{FF2B5EF4-FFF2-40B4-BE49-F238E27FC236}">
                <a16:creationId xmlns:a16="http://schemas.microsoft.com/office/drawing/2014/main" id="{DDF93A52-78F9-42B5-A395-385541DC6416}"/>
              </a:ext>
            </a:extLst>
          </p:cNvPr>
          <p:cNvSpPr/>
          <p:nvPr/>
        </p:nvSpPr>
        <p:spPr>
          <a:xfrm>
            <a:off x="-13934" y="4741172"/>
            <a:ext cx="1418978" cy="338554"/>
          </a:xfrm>
          <a:prstGeom prst="rect">
            <a:avLst/>
          </a:prstGeom>
        </p:spPr>
        <p:txBody>
          <a:bodyPr wrap="none">
            <a:spAutoFit/>
          </a:bodyPr>
          <a:lstStyle/>
          <a:p>
            <a:r>
              <a:rPr lang="en-CA" sz="1600" dirty="0" err="1">
                <a:latin typeface="Consolas" panose="020B0609020204030204" pitchFamily="49" charset="0"/>
                <a:cs typeface="Consolas" panose="020B0609020204030204" pitchFamily="49" charset="0"/>
              </a:rPr>
              <a:t>next_index</a:t>
            </a:r>
            <a:r>
              <a:rPr lang="en-CA" sz="1600" dirty="0">
                <a:latin typeface="Consolas" panose="020B0609020204030204" pitchFamily="49" charset="0"/>
                <a:cs typeface="Consolas" panose="020B0609020204030204" pitchFamily="49" charset="0"/>
              </a:rPr>
              <a:t>_</a:t>
            </a:r>
            <a:endParaRPr lang="en-CA" sz="1600" dirty="0"/>
          </a:p>
        </p:txBody>
      </p:sp>
      <p:pic>
        <p:nvPicPr>
          <p:cNvPr id="6" name="Audio 5">
            <a:hlinkClick r:id="" action="ppaction://media"/>
            <a:extLst>
              <a:ext uri="{FF2B5EF4-FFF2-40B4-BE49-F238E27FC236}">
                <a16:creationId xmlns:a16="http://schemas.microsoft.com/office/drawing/2014/main" id="{64B9DEA2-0B96-45EF-A6AC-A04BC233380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5398320"/>
      </p:ext>
    </p:extLst>
  </p:cSld>
  <p:clrMapOvr>
    <a:masterClrMapping/>
  </p:clrMapOvr>
  <mc:AlternateContent xmlns:mc="http://schemas.openxmlformats.org/markup-compatibility/2006">
    <mc:Choice xmlns:p14="http://schemas.microsoft.com/office/powerpoint/2010/main" Requires="p14">
      <p:transition spd="slow" p14:dur="2000" advTm="46809"/>
    </mc:Choice>
    <mc:Fallback>
      <p:transition spd="slow" advTm="4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8|14.2|25.9|38.1|46.6"/>
</p:tagLst>
</file>

<file path=ppt/tags/tag10.xml><?xml version="1.0" encoding="utf-8"?>
<p:tagLst xmlns:a="http://schemas.openxmlformats.org/drawingml/2006/main" xmlns:r="http://schemas.openxmlformats.org/officeDocument/2006/relationships" xmlns:p="http://schemas.openxmlformats.org/presentationml/2006/main">
  <p:tag name="TIMING" val="|3.6|11.7|4.9|5.7|5.6|9.1|16.3"/>
</p:tagLst>
</file>

<file path=ppt/tags/tag11.xml><?xml version="1.0" encoding="utf-8"?>
<p:tagLst xmlns:a="http://schemas.openxmlformats.org/drawingml/2006/main" xmlns:r="http://schemas.openxmlformats.org/officeDocument/2006/relationships" xmlns:p="http://schemas.openxmlformats.org/presentationml/2006/main">
  <p:tag name="TIMING" val="|30.4"/>
</p:tagLst>
</file>

<file path=ppt/tags/tag12.xml><?xml version="1.0" encoding="utf-8"?>
<p:tagLst xmlns:a="http://schemas.openxmlformats.org/drawingml/2006/main" xmlns:r="http://schemas.openxmlformats.org/officeDocument/2006/relationships" xmlns:p="http://schemas.openxmlformats.org/presentationml/2006/main">
  <p:tag name="TIMING" val="|24.8|20.8|8.4"/>
</p:tagLst>
</file>

<file path=ppt/tags/tag2.xml><?xml version="1.0" encoding="utf-8"?>
<p:tagLst xmlns:a="http://schemas.openxmlformats.org/drawingml/2006/main" xmlns:r="http://schemas.openxmlformats.org/officeDocument/2006/relationships" xmlns:p="http://schemas.openxmlformats.org/presentationml/2006/main">
  <p:tag name="TIMING" val="|9.5"/>
</p:tagLst>
</file>

<file path=ppt/tags/tag3.xml><?xml version="1.0" encoding="utf-8"?>
<p:tagLst xmlns:a="http://schemas.openxmlformats.org/drawingml/2006/main" xmlns:r="http://schemas.openxmlformats.org/officeDocument/2006/relationships" xmlns:p="http://schemas.openxmlformats.org/presentationml/2006/main">
  <p:tag name="TIMING" val="|33.6|3.4|22.6|30.2"/>
</p:tagLst>
</file>

<file path=ppt/tags/tag4.xml><?xml version="1.0" encoding="utf-8"?>
<p:tagLst xmlns:a="http://schemas.openxmlformats.org/drawingml/2006/main" xmlns:r="http://schemas.openxmlformats.org/officeDocument/2006/relationships" xmlns:p="http://schemas.openxmlformats.org/presentationml/2006/main">
  <p:tag name="TIMING" val="|10.4|20.9|20.6"/>
</p:tagLst>
</file>

<file path=ppt/tags/tag5.xml><?xml version="1.0" encoding="utf-8"?>
<p:tagLst xmlns:a="http://schemas.openxmlformats.org/drawingml/2006/main" xmlns:r="http://schemas.openxmlformats.org/officeDocument/2006/relationships" xmlns:p="http://schemas.openxmlformats.org/presentationml/2006/main">
  <p:tag name="TIMING" val="|9.7|4.7|26.9"/>
</p:tagLst>
</file>

<file path=ppt/tags/tag6.xml><?xml version="1.0" encoding="utf-8"?>
<p:tagLst xmlns:a="http://schemas.openxmlformats.org/drawingml/2006/main" xmlns:r="http://schemas.openxmlformats.org/officeDocument/2006/relationships" xmlns:p="http://schemas.openxmlformats.org/presentationml/2006/main">
  <p:tag name="TIMING" val="|6.1|12|11.4"/>
</p:tagLst>
</file>

<file path=ppt/tags/tag7.xml><?xml version="1.0" encoding="utf-8"?>
<p:tagLst xmlns:a="http://schemas.openxmlformats.org/drawingml/2006/main" xmlns:r="http://schemas.openxmlformats.org/officeDocument/2006/relationships" xmlns:p="http://schemas.openxmlformats.org/presentationml/2006/main">
  <p:tag name="TIMING" val="|8.5|4|4.6"/>
</p:tagLst>
</file>

<file path=ppt/tags/tag8.xml><?xml version="1.0" encoding="utf-8"?>
<p:tagLst xmlns:a="http://schemas.openxmlformats.org/drawingml/2006/main" xmlns:r="http://schemas.openxmlformats.org/officeDocument/2006/relationships" xmlns:p="http://schemas.openxmlformats.org/presentationml/2006/main">
  <p:tag name="TIMING" val="|19.2|34.8|18.7|18.3"/>
</p:tagLst>
</file>

<file path=ppt/tags/tag9.xml><?xml version="1.0" encoding="utf-8"?>
<p:tagLst xmlns:a="http://schemas.openxmlformats.org/drawingml/2006/main" xmlns:r="http://schemas.openxmlformats.org/officeDocument/2006/relationships" xmlns:p="http://schemas.openxmlformats.org/presentationml/2006/main">
  <p:tag name="TIMING" val="|30.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94727</TotalTime>
  <Words>1419</Words>
  <Application>Microsoft Office PowerPoint</Application>
  <PresentationFormat>On-screen Show (4:3)</PresentationFormat>
  <Paragraphs>413</Paragraphs>
  <Slides>20</Slides>
  <Notes>0</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Consolas</vt:lpstr>
      <vt:lpstr>Constantia</vt:lpstr>
      <vt:lpstr>Georgia</vt:lpstr>
      <vt:lpstr>Times New Roman</vt:lpstr>
      <vt:lpstr>Custom Design</vt:lpstr>
      <vt:lpstr>Introduction to linked lists</vt:lpstr>
      <vt:lpstr>Outline</vt:lpstr>
      <vt:lpstr>Nodes</vt:lpstr>
      <vt:lpstr>Nodes</vt:lpstr>
      <vt:lpstr>Nodes</vt:lpstr>
      <vt:lpstr>Nodes</vt:lpstr>
      <vt:lpstr>Nodes</vt:lpstr>
      <vt:lpstr>Nodes</vt:lpstr>
      <vt:lpstr>Nodes</vt:lpstr>
      <vt:lpstr>Nodes</vt:lpstr>
      <vt:lpstr>Nodes</vt:lpstr>
      <vt:lpstr>Nodes</vt:lpstr>
      <vt:lpstr>Nodes</vt:lpstr>
      <vt:lpstr>Questions</vt:lpstr>
      <vt:lpstr>Question</vt:lpstr>
      <vt:lpstr>Issue</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1608</cp:revision>
  <dcterms:created xsi:type="dcterms:W3CDTF">2009-09-11T23:00:44Z</dcterms:created>
  <dcterms:modified xsi:type="dcterms:W3CDTF">2020-11-14T21:33:26Z</dcterms:modified>
</cp:coreProperties>
</file>